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3" r:id="rId2"/>
    <p:sldId id="290" r:id="rId3"/>
    <p:sldId id="275" r:id="rId4"/>
    <p:sldId id="267" r:id="rId5"/>
    <p:sldId id="276" r:id="rId6"/>
    <p:sldId id="271" r:id="rId7"/>
    <p:sldId id="288" r:id="rId8"/>
    <p:sldId id="277" r:id="rId9"/>
    <p:sldId id="273" r:id="rId10"/>
    <p:sldId id="289" r:id="rId11"/>
    <p:sldId id="278" r:id="rId12"/>
    <p:sldId id="279" r:id="rId13"/>
    <p:sldId id="280" r:id="rId14"/>
    <p:sldId id="281" r:id="rId15"/>
    <p:sldId id="282" r:id="rId16"/>
    <p:sldId id="287" r:id="rId17"/>
    <p:sldId id="283" r:id="rId18"/>
    <p:sldId id="284" r:id="rId19"/>
    <p:sldId id="285" r:id="rId20"/>
    <p:sldId id="286" r:id="rId21"/>
    <p:sldId id="266" r:id="rId22"/>
    <p:sldId id="259" r:id="rId23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FF"/>
    <a:srgbClr val="9B009B"/>
    <a:srgbClr val="FF009B"/>
    <a:srgbClr val="FF0037"/>
    <a:srgbClr val="9B0037"/>
    <a:srgbClr val="370037"/>
    <a:srgbClr val="37009B"/>
    <a:srgbClr val="3700FF"/>
    <a:srgbClr val="C800FF"/>
    <a:srgbClr val="9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26" y="-606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3ED7-002F-47A0-9050-9A3E7F739325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4647-F6E3-4606-AFA4-BEC71F6D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8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21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214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8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83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6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6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1"/>
            <a:ext cx="5029200" cy="53382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Customer service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Buying beef in Steyning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Inn on the park - name recognition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Reliability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Lee Iacoa / chrysler and jro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Customer support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 = T/q = (F + cq)/q = F/q+c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Learning – more opportunities to get it wong so improvement is easier, at least at first.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Japanese companies and strategic pricing for market share (volume)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Myopia at TI – experience require not changing but new technologies imply change.</a:t>
            </a:r>
          </a:p>
        </p:txBody>
      </p:sp>
    </p:spTree>
    <p:extLst>
      <p:ext uri="{BB962C8B-B14F-4D97-AF65-F5344CB8AC3E}">
        <p14:creationId xmlns:p14="http://schemas.microsoft.com/office/powerpoint/2010/main" val="302652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1"/>
            <a:ext cx="5029200" cy="53382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Customer service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Buying beef in Steyning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Inn on the park - name recognition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Reliability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Lee Iacoa / chrysler and jro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Customer support</a:t>
            </a: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 = T/q = (F + cq)/q = F/q+c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Learning – more opportunities to get it wong so improvement is easier, at least at first.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Japanese companies and strategic pricing for market share (volume)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Myopia at TI – experience require not changing but new technologies imply change.</a:t>
            </a:r>
          </a:p>
        </p:txBody>
      </p:sp>
    </p:spTree>
    <p:extLst>
      <p:ext uri="{BB962C8B-B14F-4D97-AF65-F5344CB8AC3E}">
        <p14:creationId xmlns:p14="http://schemas.microsoft.com/office/powerpoint/2010/main" val="302652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271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 = T/q = (F + cq)/q = F/q+c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Learning – more opportunities to get it wong so improvement is easier, at least at first.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Japanese companies and strategic pricing for market share (volume)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Myopia at TI – experience require not changing but new technologies imply change.</a:t>
            </a:r>
          </a:p>
        </p:txBody>
      </p:sp>
    </p:spTree>
    <p:extLst>
      <p:ext uri="{BB962C8B-B14F-4D97-AF65-F5344CB8AC3E}">
        <p14:creationId xmlns:p14="http://schemas.microsoft.com/office/powerpoint/2010/main" val="39652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2711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C = T/q = (F + cq)/q = F/q+c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Learning – more opportunities to get it wong so improvement is easier, at least at first. 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Japanese companies and strategic pricing for market share (volume)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Lucida Sans Unicode" panose="020B0602030504020204" pitchFamily="34" charset="0"/>
                <a:cs typeface="Lucida Sans Unicode" panose="020B0602030504020204" pitchFamily="34" charset="0"/>
              </a:rPr>
              <a:t>Myopia at TI – experience require not changing but new technologies imply change.</a:t>
            </a:r>
          </a:p>
        </p:txBody>
      </p:sp>
    </p:spTree>
    <p:extLst>
      <p:ext uri="{BB962C8B-B14F-4D97-AF65-F5344CB8AC3E}">
        <p14:creationId xmlns:p14="http://schemas.microsoft.com/office/powerpoint/2010/main" val="39652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685800"/>
            <a:ext cx="5273675" cy="3429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000" tIns="46800" rIns="90000" bIns="46800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Section 7 to here</a:t>
            </a:r>
          </a:p>
        </p:txBody>
      </p:sp>
    </p:spTree>
    <p:extLst>
      <p:ext uri="{BB962C8B-B14F-4D97-AF65-F5344CB8AC3E}">
        <p14:creationId xmlns:p14="http://schemas.microsoft.com/office/powerpoint/2010/main" val="50099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61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7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367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5629" cy="41084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5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Five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14549" y="85725"/>
            <a:ext cx="6715125" cy="457200"/>
            <a:chOff x="2114549" y="85725"/>
            <a:chExt cx="6715125" cy="457200"/>
          </a:xfrm>
        </p:grpSpPr>
        <p:sp>
          <p:nvSpPr>
            <p:cNvPr id="12" name="Chevron 11"/>
            <p:cNvSpPr/>
            <p:nvPr/>
          </p:nvSpPr>
          <p:spPr>
            <a:xfrm>
              <a:off x="21145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5757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480059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614362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4866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02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Five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14549" y="85725"/>
            <a:ext cx="6715125" cy="457200"/>
            <a:chOff x="2114549" y="85725"/>
            <a:chExt cx="6715125" cy="457200"/>
          </a:xfrm>
        </p:grpSpPr>
        <p:sp>
          <p:nvSpPr>
            <p:cNvPr id="12" name="Chevron 11"/>
            <p:cNvSpPr/>
            <p:nvPr/>
          </p:nvSpPr>
          <p:spPr>
            <a:xfrm>
              <a:off x="21145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5757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480059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614362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4866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2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Five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14549" y="85725"/>
            <a:ext cx="6715125" cy="457200"/>
            <a:chOff x="2114549" y="85725"/>
            <a:chExt cx="6715125" cy="457200"/>
          </a:xfrm>
        </p:grpSpPr>
        <p:sp>
          <p:nvSpPr>
            <p:cNvPr id="12" name="Chevron 11"/>
            <p:cNvSpPr/>
            <p:nvPr/>
          </p:nvSpPr>
          <p:spPr>
            <a:xfrm>
              <a:off x="21145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5757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480059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614362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4866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2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Five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14549" y="85725"/>
            <a:ext cx="6715125" cy="457200"/>
            <a:chOff x="2114549" y="85725"/>
            <a:chExt cx="6715125" cy="457200"/>
          </a:xfrm>
        </p:grpSpPr>
        <p:sp>
          <p:nvSpPr>
            <p:cNvPr id="12" name="Chevron 11"/>
            <p:cNvSpPr/>
            <p:nvPr/>
          </p:nvSpPr>
          <p:spPr>
            <a:xfrm>
              <a:off x="21145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5757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480059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614362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4866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2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Five-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14549" y="85725"/>
            <a:ext cx="6715125" cy="457200"/>
            <a:chOff x="2114549" y="85725"/>
            <a:chExt cx="6715125" cy="457200"/>
          </a:xfrm>
        </p:grpSpPr>
        <p:sp>
          <p:nvSpPr>
            <p:cNvPr id="12" name="Chevron 11"/>
            <p:cNvSpPr/>
            <p:nvPr/>
          </p:nvSpPr>
          <p:spPr>
            <a:xfrm>
              <a:off x="21145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345757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480059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6143624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486649" y="85725"/>
              <a:ext cx="1343025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27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3355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2870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489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815"/>
            <a:ext cx="4041775" cy="2881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4960"/>
            <a:ext cx="4038600" cy="1651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4960"/>
            <a:ext cx="4038600" cy="1651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68040"/>
            <a:ext cx="4038600" cy="1651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68040"/>
            <a:ext cx="4038600" cy="1651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613401"/>
            <a:ext cx="2895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fld id="{4D05EE95-60BE-4DDA-AFB9-0FD39CA6C8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28675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8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944A2C-EDE8-45B1-BC73-611218DA8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4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/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143124" y="85725"/>
            <a:ext cx="6619877" cy="457200"/>
            <a:chOff x="2143124" y="85725"/>
            <a:chExt cx="6619877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4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1" name="Chevron 20"/>
            <p:cNvSpPr/>
            <p:nvPr userDrawn="1"/>
          </p:nvSpPr>
          <p:spPr>
            <a:xfrm>
              <a:off x="4343399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 userDrawn="1"/>
          </p:nvSpPr>
          <p:spPr>
            <a:xfrm>
              <a:off x="6553200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43124" y="85725"/>
            <a:ext cx="6619877" cy="457200"/>
            <a:chOff x="2143124" y="85725"/>
            <a:chExt cx="6619877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4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 userDrawn="1"/>
          </p:nvSpPr>
          <p:spPr>
            <a:xfrm>
              <a:off x="4343399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 userDrawn="1"/>
          </p:nvSpPr>
          <p:spPr>
            <a:xfrm>
              <a:off x="6553200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94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3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43124" y="85725"/>
            <a:ext cx="6619877" cy="457200"/>
            <a:chOff x="2143124" y="85725"/>
            <a:chExt cx="6619877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4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Chevron 12"/>
            <p:cNvSpPr/>
            <p:nvPr userDrawn="1"/>
          </p:nvSpPr>
          <p:spPr>
            <a:xfrm>
              <a:off x="4343399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Chevron 13"/>
            <p:cNvSpPr/>
            <p:nvPr userDrawn="1"/>
          </p:nvSpPr>
          <p:spPr>
            <a:xfrm>
              <a:off x="6553200" y="85725"/>
              <a:ext cx="2209801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45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-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3125" y="85725"/>
            <a:ext cx="6629400" cy="457200"/>
            <a:chOff x="2143125" y="85725"/>
            <a:chExt cx="6629400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 userDrawn="1"/>
          </p:nvSpPr>
          <p:spPr>
            <a:xfrm>
              <a:off x="38004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 userDrawn="1"/>
          </p:nvSpPr>
          <p:spPr>
            <a:xfrm>
              <a:off x="54578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 userDrawn="1"/>
          </p:nvSpPr>
          <p:spPr>
            <a:xfrm>
              <a:off x="71151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30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-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3125" y="85725"/>
            <a:ext cx="6629400" cy="457200"/>
            <a:chOff x="2143125" y="85725"/>
            <a:chExt cx="6629400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 userDrawn="1"/>
          </p:nvSpPr>
          <p:spPr>
            <a:xfrm>
              <a:off x="38004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 userDrawn="1"/>
          </p:nvSpPr>
          <p:spPr>
            <a:xfrm>
              <a:off x="54578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 userDrawn="1"/>
          </p:nvSpPr>
          <p:spPr>
            <a:xfrm>
              <a:off x="71151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-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3125" y="85725"/>
            <a:ext cx="6629400" cy="457200"/>
            <a:chOff x="2143125" y="85725"/>
            <a:chExt cx="6629400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 userDrawn="1"/>
          </p:nvSpPr>
          <p:spPr>
            <a:xfrm>
              <a:off x="38004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 userDrawn="1"/>
          </p:nvSpPr>
          <p:spPr>
            <a:xfrm>
              <a:off x="54578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 userDrawn="1"/>
          </p:nvSpPr>
          <p:spPr>
            <a:xfrm>
              <a:off x="71151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34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4-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3125" y="85725"/>
            <a:ext cx="6629400" cy="457200"/>
            <a:chOff x="2143125" y="85725"/>
            <a:chExt cx="6629400" cy="457200"/>
          </a:xfrm>
        </p:grpSpPr>
        <p:sp>
          <p:nvSpPr>
            <p:cNvPr id="12" name="Chevron 11"/>
            <p:cNvSpPr/>
            <p:nvPr/>
          </p:nvSpPr>
          <p:spPr>
            <a:xfrm>
              <a:off x="21431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 userDrawn="1"/>
          </p:nvSpPr>
          <p:spPr>
            <a:xfrm>
              <a:off x="38004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 userDrawn="1"/>
          </p:nvSpPr>
          <p:spPr>
            <a:xfrm>
              <a:off x="545782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 userDrawn="1"/>
          </p:nvSpPr>
          <p:spPr>
            <a:xfrm>
              <a:off x="7115175" y="85725"/>
              <a:ext cx="1657350" cy="457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0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"/>
            <a:ext cx="9144000" cy="806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638"/>
            <a:ext cx="9144000" cy="24249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28675"/>
            <a:ext cx="8229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378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6" r:id="rId4"/>
    <p:sldLayoutId id="2147483657" r:id="rId5"/>
    <p:sldLayoutId id="2147483664" r:id="rId6"/>
    <p:sldLayoutId id="2147483665" r:id="rId7"/>
    <p:sldLayoutId id="2147483666" r:id="rId8"/>
    <p:sldLayoutId id="214748366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52" r:id="rId15"/>
    <p:sldLayoutId id="2147483653" r:id="rId16"/>
    <p:sldLayoutId id="2147483654" r:id="rId17"/>
    <p:sldLayoutId id="2147483655" r:id="rId18"/>
    <p:sldLayoutId id="214748366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31880"/>
            <a:ext cx="9321800" cy="60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0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Reducing costs</a:t>
            </a:r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Optimize production</a:t>
            </a:r>
          </a:p>
          <a:p>
            <a:pPr lvl="1"/>
            <a:r>
              <a:rPr lang="en-US" dirty="0" smtClean="0"/>
              <a:t>Overtime (x1.5)</a:t>
            </a:r>
          </a:p>
          <a:p>
            <a:pPr lvl="1"/>
            <a:r>
              <a:rPr lang="en-US" dirty="0" smtClean="0"/>
              <a:t>Second shift (x1.1)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nventory stockpiling</a:t>
            </a:r>
          </a:p>
          <a:p>
            <a:r>
              <a:rPr lang="en-US" dirty="0" smtClean="0"/>
              <a:t>Train production employees</a:t>
            </a:r>
          </a:p>
          <a:p>
            <a:r>
              <a:rPr lang="en-US" dirty="0" smtClean="0"/>
              <a:t>Consider off-shoring production</a:t>
            </a:r>
          </a:p>
          <a:p>
            <a:r>
              <a:rPr lang="en-US" dirty="0" smtClean="0"/>
              <a:t>Plan ahead </a:t>
            </a:r>
          </a:p>
          <a:p>
            <a:pPr lvl="1"/>
            <a:r>
              <a:rPr lang="en-US" dirty="0" smtClean="0"/>
              <a:t>layoffs are costly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52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437811" y="1584960"/>
            <a:ext cx="1182032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55A2"/>
                </a:solidFill>
                <a:latin typeface="SJSU Spartan Light" pitchFamily="2" charset="0"/>
              </a:rPr>
              <a:t>Too wide,</a:t>
            </a:r>
          </a:p>
          <a:p>
            <a:pPr algn="ctr"/>
            <a:r>
              <a:rPr lang="en-US" altLang="en-US" sz="1600" b="1" dirty="0">
                <a:solidFill>
                  <a:srgbClr val="0055A2"/>
                </a:solidFill>
                <a:latin typeface="SJSU Spartan Light" pitchFamily="2" charset="0"/>
              </a:rPr>
              <a:t>reject.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925815" y="1584960"/>
            <a:ext cx="936773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055A2"/>
                </a:solidFill>
                <a:latin typeface="SJSU Spartan Light" pitchFamily="2" charset="0"/>
              </a:rPr>
              <a:t>Perfect,</a:t>
            </a:r>
          </a:p>
          <a:p>
            <a:pPr algn="ctr"/>
            <a:r>
              <a:rPr lang="en-US" altLang="en-US" sz="1600" b="1">
                <a:solidFill>
                  <a:srgbClr val="0055A2"/>
                </a:solidFill>
                <a:latin typeface="SJSU Spartan Light" pitchFamily="2" charset="0"/>
              </a:rPr>
              <a:t>pass.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6413704" y="1584960"/>
            <a:ext cx="1207680" cy="586957"/>
          </a:xfrm>
          <a:prstGeom prst="roundRect">
            <a:avLst>
              <a:gd name="adj" fmla="val 19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055A2"/>
                </a:solidFill>
                <a:latin typeface="SJSU Spartan Light" pitchFamily="2" charset="0"/>
              </a:rPr>
              <a:t>Too thin,</a:t>
            </a:r>
          </a:p>
          <a:p>
            <a:pPr algn="ctr"/>
            <a:r>
              <a:rPr lang="en-US" altLang="en-US" sz="1600" b="1">
                <a:solidFill>
                  <a:srgbClr val="0055A2"/>
                </a:solidFill>
                <a:latin typeface="SJSU Spartan Light" pitchFamily="2" charset="0"/>
              </a:rPr>
              <a:t>pass. But…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5814451" y="4890878"/>
            <a:ext cx="2308943" cy="586957"/>
          </a:xfrm>
          <a:prstGeom prst="roundRect">
            <a:avLst>
              <a:gd name="adj" fmla="val 2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0055A2"/>
                </a:solidFill>
                <a:latin typeface="SJSU Spartan Light" pitchFamily="2" charset="0"/>
              </a:rPr>
              <a:t>Reliability problems,</a:t>
            </a:r>
          </a:p>
          <a:p>
            <a:pPr algn="ctr"/>
            <a:r>
              <a:rPr lang="en-US" altLang="en-US" sz="1600" b="1">
                <a:solidFill>
                  <a:srgbClr val="0055A2"/>
                </a:solidFill>
                <a:latin typeface="SJSU Spartan Light" pitchFamily="2" charset="0"/>
              </a:rPr>
              <a:t>weak and failure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4850" y="2286635"/>
            <a:ext cx="7524750" cy="2228850"/>
            <a:chOff x="704850" y="2286635"/>
            <a:chExt cx="7524750" cy="1939925"/>
          </a:xfrm>
        </p:grpSpPr>
        <p:sp>
          <p:nvSpPr>
            <p:cNvPr id="47138" name="AutoShape 34"/>
            <p:cNvSpPr>
              <a:spLocks noChangeArrowheads="1"/>
            </p:cNvSpPr>
            <p:nvPr/>
          </p:nvSpPr>
          <p:spPr bwMode="auto">
            <a:xfrm>
              <a:off x="762000" y="2311400"/>
              <a:ext cx="2133600" cy="1849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9" name="AutoShape 35"/>
            <p:cNvSpPr>
              <a:spLocks noChangeArrowheads="1"/>
            </p:cNvSpPr>
            <p:nvPr/>
          </p:nvSpPr>
          <p:spPr bwMode="auto">
            <a:xfrm>
              <a:off x="3505200" y="2311400"/>
              <a:ext cx="2133600" cy="1849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AutoShape 36"/>
            <p:cNvSpPr>
              <a:spLocks noChangeArrowheads="1"/>
            </p:cNvSpPr>
            <p:nvPr/>
          </p:nvSpPr>
          <p:spPr bwMode="auto">
            <a:xfrm>
              <a:off x="6096000" y="2311400"/>
              <a:ext cx="2133600" cy="1849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7141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900" y="3302000"/>
              <a:ext cx="623888" cy="656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2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286635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3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633345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4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277235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5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360930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6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632200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7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880995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8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3417570"/>
              <a:ext cx="685800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49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75" y="2517775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0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934653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1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311400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2" name="Picture 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075" y="2444856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3" name="Picture 4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350" y="2847975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4" name="Picture 5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5" y="3328141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5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100" y="3629448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6" name="Picture 5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275" y="3681730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7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075" y="3413443"/>
              <a:ext cx="552450" cy="478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8" name="Picture 5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713" y="2388447"/>
              <a:ext cx="360362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59" name="Picture 5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1" y="2502641"/>
              <a:ext cx="360363" cy="312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0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838" y="2502641"/>
              <a:ext cx="360362" cy="312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1" name="Picture 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1" y="2814955"/>
              <a:ext cx="360363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2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1" y="3211195"/>
              <a:ext cx="360363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3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838" y="2814955"/>
              <a:ext cx="360362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4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838" y="3211195"/>
              <a:ext cx="360362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5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6" y="3663844"/>
              <a:ext cx="360363" cy="312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6" name="Picture 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101" y="3637704"/>
              <a:ext cx="360363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167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038" y="3805555"/>
              <a:ext cx="360362" cy="312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7168" name="AutoShape 64"/>
          <p:cNvSpPr>
            <a:spLocks noChangeArrowheads="1"/>
          </p:cNvSpPr>
          <p:nvPr/>
        </p:nvSpPr>
        <p:spPr bwMode="auto">
          <a:xfrm>
            <a:off x="1027114" y="4800073"/>
            <a:ext cx="2028417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0055A2"/>
                </a:solidFill>
                <a:latin typeface="SJSU Spartan Light" pitchFamily="2" charset="0"/>
              </a:rPr>
              <a:t>Scrap – or rework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Does quality </a:t>
            </a:r>
            <a:r>
              <a:rPr lang="en-US" dirty="0"/>
              <a:t>cost money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461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5867400" y="1518920"/>
            <a:ext cx="2590800" cy="3169920"/>
          </a:xfrm>
          <a:prstGeom prst="roundRect">
            <a:avLst>
              <a:gd name="adj" fmla="val 60"/>
            </a:avLst>
          </a:prstGeom>
          <a:solidFill>
            <a:srgbClr val="FF99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57200" y="1518920"/>
            <a:ext cx="2590800" cy="3169920"/>
          </a:xfrm>
          <a:prstGeom prst="roundRect">
            <a:avLst>
              <a:gd name="adj" fmla="val 60"/>
            </a:avLst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Six sigma (</a:t>
            </a:r>
            <a:r>
              <a:rPr lang="en-US" altLang="en-US" b="1" dirty="0" smtClean="0">
                <a:latin typeface="Symbol" panose="05050102010706020507" pitchFamily="18" charset="2"/>
              </a:rPr>
              <a:t></a:t>
            </a:r>
            <a:r>
              <a:rPr lang="en-US" altLang="en-US" dirty="0" smtClean="0"/>
              <a:t>) quality</a:t>
            </a:r>
            <a:endParaRPr lang="en-US" alt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419600" y="1584960"/>
            <a:ext cx="1588" cy="3103880"/>
          </a:xfrm>
          <a:prstGeom prst="line">
            <a:avLst/>
          </a:prstGeom>
          <a:noFill/>
          <a:ln w="126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Freeform 6"/>
          <p:cNvSpPr>
            <a:spLocks noChangeArrowheads="1"/>
          </p:cNvSpPr>
          <p:nvPr/>
        </p:nvSpPr>
        <p:spPr bwMode="auto">
          <a:xfrm>
            <a:off x="1219200" y="2905760"/>
            <a:ext cx="6477000" cy="1783080"/>
          </a:xfrm>
          <a:custGeom>
            <a:avLst/>
            <a:gdLst>
              <a:gd name="T0" fmla="*/ 0 w 20111"/>
              <a:gd name="T1" fmla="*/ 7409 h 7410"/>
              <a:gd name="T2" fmla="*/ 5080 w 20111"/>
              <a:gd name="T3" fmla="*/ 6061 h 7410"/>
              <a:gd name="T4" fmla="*/ 9949 w 20111"/>
              <a:gd name="T5" fmla="*/ 0 h 7410"/>
              <a:gd name="T6" fmla="*/ 15029 w 20111"/>
              <a:gd name="T7" fmla="*/ 6061 h 7410"/>
              <a:gd name="T8" fmla="*/ 20110 w 20111"/>
              <a:gd name="T9" fmla="*/ 7409 h 7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11" h="7410">
                <a:moveTo>
                  <a:pt x="0" y="7409"/>
                </a:moveTo>
                <a:cubicBezTo>
                  <a:pt x="1711" y="7352"/>
                  <a:pt x="3422" y="7296"/>
                  <a:pt x="5080" y="6061"/>
                </a:cubicBezTo>
                <a:cubicBezTo>
                  <a:pt x="6738" y="4826"/>
                  <a:pt x="8290" y="0"/>
                  <a:pt x="9949" y="0"/>
                </a:cubicBezTo>
                <a:cubicBezTo>
                  <a:pt x="11608" y="0"/>
                  <a:pt x="13336" y="4827"/>
                  <a:pt x="15029" y="6061"/>
                </a:cubicBezTo>
                <a:cubicBezTo>
                  <a:pt x="16722" y="7295"/>
                  <a:pt x="18416" y="7352"/>
                  <a:pt x="20110" y="7409"/>
                </a:cubicBez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2590800" y="1518920"/>
            <a:ext cx="3657600" cy="3169920"/>
          </a:xfrm>
          <a:custGeom>
            <a:avLst/>
            <a:gdLst>
              <a:gd name="T0" fmla="*/ 0 w 10162"/>
              <a:gd name="T1" fmla="*/ 12278 h 12279"/>
              <a:gd name="T2" fmla="*/ 2566 w 10162"/>
              <a:gd name="T3" fmla="*/ 10045 h 12279"/>
              <a:gd name="T4" fmla="*/ 5027 w 10162"/>
              <a:gd name="T5" fmla="*/ 0 h 12279"/>
              <a:gd name="T6" fmla="*/ 7594 w 10162"/>
              <a:gd name="T7" fmla="*/ 10045 h 12279"/>
              <a:gd name="T8" fmla="*/ 10161 w 10162"/>
              <a:gd name="T9" fmla="*/ 12278 h 1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62" h="12279">
                <a:moveTo>
                  <a:pt x="0" y="12278"/>
                </a:moveTo>
                <a:cubicBezTo>
                  <a:pt x="864" y="12184"/>
                  <a:pt x="1729" y="12091"/>
                  <a:pt x="2566" y="10045"/>
                </a:cubicBezTo>
                <a:cubicBezTo>
                  <a:pt x="3403" y="7999"/>
                  <a:pt x="4189" y="0"/>
                  <a:pt x="5027" y="0"/>
                </a:cubicBezTo>
                <a:cubicBezTo>
                  <a:pt x="5865" y="0"/>
                  <a:pt x="6738" y="7999"/>
                  <a:pt x="7594" y="10045"/>
                </a:cubicBezTo>
                <a:cubicBezTo>
                  <a:pt x="8450" y="12091"/>
                  <a:pt x="9305" y="12184"/>
                  <a:pt x="10161" y="12278"/>
                </a:cubicBezTo>
              </a:path>
            </a:pathLst>
          </a:custGeom>
          <a:noFill/>
          <a:ln w="2844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048000" y="1518920"/>
            <a:ext cx="1588" cy="3698240"/>
          </a:xfrm>
          <a:prstGeom prst="line">
            <a:avLst/>
          </a:prstGeom>
          <a:noFill/>
          <a:ln w="12600">
            <a:solidFill>
              <a:srgbClr val="002DB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867400" y="1518920"/>
            <a:ext cx="1588" cy="3698240"/>
          </a:xfrm>
          <a:prstGeom prst="line">
            <a:avLst/>
          </a:prstGeom>
          <a:noFill/>
          <a:ln w="12600">
            <a:solidFill>
              <a:srgbClr val="002DB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990601" y="3538643"/>
            <a:ext cx="155713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rgbClr val="0055A2"/>
                </a:solidFill>
                <a:latin typeface="+mn-lt"/>
              </a:rPr>
              <a:t>Part too small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6630988" y="3490489"/>
            <a:ext cx="1529884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0055A2"/>
                </a:solidFill>
                <a:latin typeface="+mn-lt"/>
              </a:rPr>
              <a:t>Part too large</a:t>
            </a: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4802188" y="1557443"/>
            <a:ext cx="1736671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rgbClr val="0055A2"/>
                </a:solidFill>
                <a:latin typeface="+mn-lt"/>
              </a:rPr>
              <a:t>~ </a:t>
            </a:r>
            <a:r>
              <a:rPr lang="en-US" altLang="en-US" sz="1600" dirty="0" smtClean="0">
                <a:solidFill>
                  <a:srgbClr val="0055A2"/>
                </a:solidFill>
                <a:latin typeface="+mn-lt"/>
              </a:rPr>
              <a:t>four </a:t>
            </a:r>
            <a:r>
              <a:rPr lang="en-US" altLang="en-US" sz="1600" b="1" dirty="0" smtClean="0">
                <a:solidFill>
                  <a:srgbClr val="0055A2"/>
                </a:solidFill>
                <a:latin typeface="Symbol" panose="05050102010706020507" pitchFamily="18" charset="2"/>
              </a:rPr>
              <a:t> </a:t>
            </a:r>
            <a:r>
              <a:rPr lang="en-US" altLang="en-US" sz="1600" dirty="0" smtClean="0">
                <a:solidFill>
                  <a:srgbClr val="0055A2"/>
                </a:solidFill>
                <a:latin typeface="+mn-lt"/>
              </a:rPr>
              <a:t>quality</a:t>
            </a:r>
            <a:endParaRPr lang="en-US" altLang="en-US" sz="1600" dirty="0">
              <a:solidFill>
                <a:srgbClr val="0055A2"/>
              </a:solidFill>
              <a:latin typeface="+mn-lt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862139" y="2839720"/>
            <a:ext cx="1751098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rgbClr val="0055A2"/>
                </a:solidFill>
                <a:latin typeface="+mn-lt"/>
              </a:rPr>
              <a:t>~ </a:t>
            </a:r>
            <a:r>
              <a:rPr lang="en-US" altLang="en-US" sz="1600" dirty="0" smtClean="0">
                <a:solidFill>
                  <a:srgbClr val="0055A2"/>
                </a:solidFill>
                <a:latin typeface="+mn-lt"/>
              </a:rPr>
              <a:t>one </a:t>
            </a:r>
            <a:r>
              <a:rPr lang="en-US" altLang="en-US" sz="1600" b="1" dirty="0" smtClean="0">
                <a:solidFill>
                  <a:srgbClr val="0055A2"/>
                </a:solidFill>
                <a:latin typeface="Symbol" panose="05050102010706020507" pitchFamily="18" charset="2"/>
              </a:rPr>
              <a:t></a:t>
            </a:r>
            <a:r>
              <a:rPr lang="en-US" altLang="en-US" sz="1600" dirty="0" smtClean="0">
                <a:solidFill>
                  <a:srgbClr val="0055A2"/>
                </a:solidFill>
                <a:latin typeface="+mn-lt"/>
              </a:rPr>
              <a:t> </a:t>
            </a:r>
            <a:r>
              <a:rPr lang="en-US" altLang="en-US" sz="1600" dirty="0">
                <a:solidFill>
                  <a:srgbClr val="0055A2"/>
                </a:solidFill>
                <a:latin typeface="+mn-lt"/>
              </a:rPr>
              <a:t>quality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124200" y="3169920"/>
            <a:ext cx="304800" cy="528320"/>
          </a:xfrm>
          <a:prstGeom prst="line">
            <a:avLst/>
          </a:prstGeom>
          <a:noFill/>
          <a:ln w="12600">
            <a:solidFill>
              <a:srgbClr val="99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943476" y="1849120"/>
            <a:ext cx="701675" cy="660400"/>
          </a:xfrm>
          <a:prstGeom prst="line">
            <a:avLst/>
          </a:prstGeom>
          <a:noFill/>
          <a:ln w="12600">
            <a:solidFill>
              <a:srgbClr val="99CC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57200" y="4688840"/>
            <a:ext cx="8077200" cy="13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75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Inside </a:t>
            </a:r>
            <a:r>
              <a:rPr lang="en-US" altLang="en-US" dirty="0" smtClean="0"/>
              <a:t>an Oreck vacuum cleaner</a:t>
            </a:r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16679" r="10036" b="14998"/>
          <a:stretch>
            <a:fillRect/>
          </a:stretch>
        </p:blipFill>
        <p:spPr bwMode="auto">
          <a:xfrm>
            <a:off x="1061408" y="1524001"/>
            <a:ext cx="6994339" cy="426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506" t="16679" r="10036" b="149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55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Inside an Oreck vacuum cleaner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92653"/>
            <a:ext cx="8603416" cy="39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493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36550" indent="-336550">
              <a:lnSpc>
                <a:spcPct val="90000"/>
              </a:lnSpc>
              <a:spcBef>
                <a:spcPts val="700"/>
              </a:spcBef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3200" dirty="0"/>
              <a:t>Reducing cost through quality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/>
          </a:bodyPr>
          <a:lstStyle/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 smtClean="0"/>
              <a:t>Total Quality Management</a:t>
            </a:r>
          </a:p>
          <a:p>
            <a:pPr marL="1136650" lvl="2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 smtClean="0"/>
              <a:t>Product and service</a:t>
            </a:r>
          </a:p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 smtClean="0"/>
              <a:t>Six sigma or </a:t>
            </a:r>
            <a:r>
              <a:rPr lang="en-US" altLang="en-US" sz="2400" dirty="0" err="1" smtClean="0"/>
              <a:t>Kanban</a:t>
            </a:r>
            <a:r>
              <a:rPr lang="en-US" altLang="en-US" sz="2400" dirty="0" smtClean="0"/>
              <a:t> / lean manufacturing</a:t>
            </a:r>
            <a:endParaRPr lang="en-US" altLang="en-US" sz="2400" dirty="0"/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Less </a:t>
            </a:r>
            <a:r>
              <a:rPr lang="en-US" altLang="en-US" sz="2000" dirty="0" smtClean="0"/>
              <a:t>re-work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 smtClean="0"/>
              <a:t>Fewer product defects / recalls</a:t>
            </a:r>
            <a:endParaRPr lang="en-US" altLang="en-US" sz="2000" dirty="0"/>
          </a:p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 smtClean="0"/>
              <a:t>Measurement (sampling)</a:t>
            </a:r>
            <a:endParaRPr lang="en-US" altLang="en-US" sz="2400" dirty="0"/>
          </a:p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Incentives</a:t>
            </a:r>
          </a:p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 smtClean="0"/>
              <a:t>Teams</a:t>
            </a:r>
            <a:endParaRPr lang="en-US" altLang="en-US" sz="2400" dirty="0"/>
          </a:p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Supplier relationships (get higher quality inputs)</a:t>
            </a:r>
          </a:p>
          <a:p>
            <a:pPr marL="736600" lvl="1" indent="-279400">
              <a:lnSpc>
                <a:spcPct val="9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Design for manufacturability (or service delivery)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855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 smtClean="0"/>
              <a:t>Summary</a:t>
            </a:r>
            <a:endParaRPr lang="en-US" alt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</a:t>
            </a:r>
            <a:r>
              <a:rPr lang="en-US" dirty="0" smtClean="0"/>
              <a:t>may seem to increase cost locally / in the short run</a:t>
            </a:r>
          </a:p>
          <a:p>
            <a:r>
              <a:rPr lang="en-US" dirty="0" smtClean="0"/>
              <a:t>Holistically and in the long run saves money</a:t>
            </a:r>
          </a:p>
          <a:p>
            <a:pPr lvl="1"/>
            <a:r>
              <a:rPr lang="en-US" dirty="0" smtClean="0"/>
              <a:t>Less waste</a:t>
            </a:r>
          </a:p>
          <a:p>
            <a:pPr lvl="1"/>
            <a:r>
              <a:rPr lang="en-US" dirty="0" smtClean="0"/>
              <a:t>Lower after-sales costs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085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/>
              <a:t>The Experience Curve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38275"/>
            <a:ext cx="8229600" cy="3871068"/>
          </a:xfrm>
          <a:ln/>
        </p:spPr>
        <p:txBody>
          <a:bodyPr lIns="0" tIns="0" rIns="0" bIns="0">
            <a:normAutofit/>
          </a:bodyPr>
          <a:lstStyle/>
          <a:p>
            <a:pPr marL="336550" indent="-336550">
              <a:spcBef>
                <a:spcPts val="1163"/>
              </a:spcBef>
              <a:spcAft>
                <a:spcPts val="575"/>
              </a:spcAft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Studies during WWII </a:t>
            </a:r>
            <a:r>
              <a:rPr lang="en-US" altLang="en-US" sz="2000" dirty="0" smtClean="0"/>
              <a:t>demonstrated a </a:t>
            </a:r>
            <a:r>
              <a:rPr lang="en-US" altLang="en-US" sz="2000" dirty="0"/>
              <a:t>relationship between the number of ships produced and the cost of </a:t>
            </a:r>
            <a:r>
              <a:rPr lang="en-US" altLang="en-US" sz="2000" dirty="0" smtClean="0"/>
              <a:t>building each ship…</a:t>
            </a:r>
            <a:endParaRPr lang="en-US" altLang="en-US" sz="2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9" y="2175933"/>
            <a:ext cx="6950706" cy="35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419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The Experience Curve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>
              <a:spcBef>
                <a:spcPts val="1163"/>
              </a:spcBef>
              <a:spcAft>
                <a:spcPts val="575"/>
              </a:spcAft>
              <a:buClr>
                <a:srgbClr val="0072D1"/>
              </a:buClr>
              <a:buSzPct val="75000"/>
              <a:buFont typeface="Wingdings" pitchFamily="2" charset="2"/>
              <a:buChar char="q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800" dirty="0">
                <a:latin typeface="SJSU Spartan Light" pitchFamily="2" charset="0"/>
              </a:rPr>
              <a:t>The relationship between the number of ships produced and the cost of production became known as “the experience curve”</a:t>
            </a:r>
          </a:p>
          <a:p>
            <a:pPr>
              <a:spcBef>
                <a:spcPts val="1163"/>
              </a:spcBef>
              <a:spcAft>
                <a:spcPts val="575"/>
              </a:spcAft>
              <a:buClr>
                <a:srgbClr val="0072D1"/>
              </a:buClr>
              <a:buSzPct val="75000"/>
              <a:buFont typeface="Wingdings" pitchFamily="2" charset="2"/>
              <a:buChar char="q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800" dirty="0">
                <a:latin typeface="SJSU Spartan Light" pitchFamily="2" charset="0"/>
              </a:rPr>
              <a:t>This can be </a:t>
            </a:r>
            <a:r>
              <a:rPr lang="en-US" altLang="en-US" sz="2800" dirty="0" smtClean="0">
                <a:latin typeface="SJSU Spartan Light" pitchFamily="2" charset="0"/>
              </a:rPr>
              <a:t>divided </a:t>
            </a:r>
            <a:r>
              <a:rPr lang="en-US" altLang="en-US" sz="2800" dirty="0">
                <a:latin typeface="SJSU Spartan Light" pitchFamily="2" charset="0"/>
              </a:rPr>
              <a:t>into two </a:t>
            </a:r>
            <a:r>
              <a:rPr lang="en-US" altLang="en-US" sz="2800" dirty="0" smtClean="0">
                <a:latin typeface="SJSU Spartan Light" pitchFamily="2" charset="0"/>
              </a:rPr>
              <a:t>components</a:t>
            </a:r>
          </a:p>
          <a:p>
            <a:pPr lvl="1">
              <a:spcBef>
                <a:spcPts val="1163"/>
              </a:spcBef>
              <a:spcAft>
                <a:spcPts val="575"/>
              </a:spcAft>
              <a:buClr>
                <a:srgbClr val="0072D1"/>
              </a:buClr>
              <a:buSzPct val="75000"/>
              <a:buFont typeface="Wingdings" pitchFamily="2" charset="2"/>
              <a:buChar char="q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 smtClean="0">
                <a:latin typeface="SJSU Spartan Light" pitchFamily="2" charset="0"/>
              </a:rPr>
              <a:t>Economies of Scale</a:t>
            </a:r>
          </a:p>
          <a:p>
            <a:pPr lvl="1">
              <a:spcBef>
                <a:spcPts val="1163"/>
              </a:spcBef>
              <a:spcAft>
                <a:spcPts val="575"/>
              </a:spcAft>
              <a:buClr>
                <a:srgbClr val="0072D1"/>
              </a:buClr>
              <a:buSzPct val="75000"/>
              <a:buFont typeface="Wingdings" pitchFamily="2" charset="2"/>
              <a:buChar char="q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 smtClean="0">
                <a:latin typeface="SJSU Spartan Light" pitchFamily="2" charset="0"/>
              </a:rPr>
              <a:t>Learning Effects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383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693098" y="1911305"/>
            <a:ext cx="3118459" cy="1017844"/>
          </a:xfrm>
          <a:prstGeom prst="roundRect">
            <a:avLst>
              <a:gd name="adj" fmla="val 15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hlink"/>
              </a:buClr>
              <a:buSzTx/>
              <a:buFont typeface="Tahoma" panose="020B0604030504040204" pitchFamily="34" charset="0"/>
              <a:buChar char="•"/>
            </a:pPr>
            <a:r>
              <a:rPr lang="en-US" altLang="en-US" sz="2000" dirty="0">
                <a:solidFill>
                  <a:srgbClr val="0055A2"/>
                </a:solidFill>
                <a:latin typeface="SJSU Spartan Light" pitchFamily="2" charset="0"/>
              </a:rPr>
              <a:t> Defraying fixed costs</a:t>
            </a:r>
          </a:p>
          <a:p>
            <a:pPr>
              <a:buClr>
                <a:schemeClr val="hlink"/>
              </a:buClr>
              <a:buSzTx/>
              <a:buFontTx/>
              <a:buNone/>
            </a:pPr>
            <a:endParaRPr lang="en-US" altLang="en-US" sz="2000" dirty="0">
              <a:solidFill>
                <a:srgbClr val="0055A2"/>
              </a:solidFill>
              <a:latin typeface="SJSU Spartan Light" pitchFamily="2" charset="0"/>
            </a:endParaRPr>
          </a:p>
          <a:p>
            <a:pPr>
              <a:buClr>
                <a:schemeClr val="hlink"/>
              </a:buClr>
              <a:buSzTx/>
              <a:buFont typeface="Tahoma" panose="020B0604030504040204" pitchFamily="34" charset="0"/>
              <a:buChar char="•"/>
            </a:pPr>
            <a:r>
              <a:rPr lang="en-US" altLang="en-US" sz="2000" dirty="0">
                <a:solidFill>
                  <a:srgbClr val="0055A2"/>
                </a:solidFill>
                <a:latin typeface="SJSU Spartan Light" pitchFamily="2" charset="0"/>
              </a:rPr>
              <a:t> Greater specialization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8166" y="1874358"/>
            <a:ext cx="7534650" cy="3905144"/>
            <a:chOff x="408166" y="1874358"/>
            <a:chExt cx="7534650" cy="3905144"/>
          </a:xfrm>
        </p:grpSpPr>
        <p:sp>
          <p:nvSpPr>
            <p:cNvPr id="11265" name="Line 1"/>
            <p:cNvSpPr>
              <a:spLocks noChangeShapeType="1"/>
            </p:cNvSpPr>
            <p:nvPr/>
          </p:nvSpPr>
          <p:spPr bwMode="auto">
            <a:xfrm>
              <a:off x="1237216" y="1874358"/>
              <a:ext cx="1588" cy="316992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" name="Line 2"/>
            <p:cNvSpPr>
              <a:spLocks noChangeShapeType="1"/>
            </p:cNvSpPr>
            <p:nvPr/>
          </p:nvSpPr>
          <p:spPr bwMode="auto">
            <a:xfrm>
              <a:off x="1237216" y="5044278"/>
              <a:ext cx="6705600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1618217" y="2073855"/>
              <a:ext cx="5751513" cy="2160058"/>
              <a:chOff x="720" y="1249"/>
              <a:chExt cx="3623" cy="1570"/>
            </a:xfrm>
          </p:grpSpPr>
          <p:sp>
            <p:nvSpPr>
              <p:cNvPr id="11268" name="AutoShape 4"/>
              <p:cNvSpPr>
                <a:spLocks noChangeArrowheads="1"/>
              </p:cNvSpPr>
              <p:nvPr/>
            </p:nvSpPr>
            <p:spPr bwMode="auto">
              <a:xfrm rot="10800000">
                <a:off x="747" y="1305"/>
                <a:ext cx="3570" cy="1517"/>
              </a:xfrm>
              <a:prstGeom prst="roundRect">
                <a:avLst>
                  <a:gd name="adj" fmla="val 6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Freeform 5"/>
              <p:cNvSpPr>
                <a:spLocks noChangeArrowheads="1"/>
              </p:cNvSpPr>
              <p:nvPr/>
            </p:nvSpPr>
            <p:spPr bwMode="auto">
              <a:xfrm>
                <a:off x="720" y="1249"/>
                <a:ext cx="3624" cy="1563"/>
              </a:xfrm>
              <a:custGeom>
                <a:avLst/>
                <a:gdLst>
                  <a:gd name="T0" fmla="*/ 0 w 16228"/>
                  <a:gd name="T1" fmla="*/ 0 h 7119"/>
                  <a:gd name="T2" fmla="*/ 146 w 16228"/>
                  <a:gd name="T3" fmla="*/ 251 h 7119"/>
                  <a:gd name="T4" fmla="*/ 301 w 16228"/>
                  <a:gd name="T5" fmla="*/ 499 h 7119"/>
                  <a:gd name="T6" fmla="*/ 467 w 16228"/>
                  <a:gd name="T7" fmla="*/ 746 h 7119"/>
                  <a:gd name="T8" fmla="*/ 643 w 16228"/>
                  <a:gd name="T9" fmla="*/ 989 h 7119"/>
                  <a:gd name="T10" fmla="*/ 829 w 16228"/>
                  <a:gd name="T11" fmla="*/ 1230 h 7119"/>
                  <a:gd name="T12" fmla="*/ 1025 w 16228"/>
                  <a:gd name="T13" fmla="*/ 1468 h 7119"/>
                  <a:gd name="T14" fmla="*/ 1231 w 16228"/>
                  <a:gd name="T15" fmla="*/ 1702 h 7119"/>
                  <a:gd name="T16" fmla="*/ 1446 w 16228"/>
                  <a:gd name="T17" fmla="*/ 1934 h 7119"/>
                  <a:gd name="T18" fmla="*/ 1671 w 16228"/>
                  <a:gd name="T19" fmla="*/ 2162 h 7119"/>
                  <a:gd name="T20" fmla="*/ 1905 w 16228"/>
                  <a:gd name="T21" fmla="*/ 2386 h 7119"/>
                  <a:gd name="T22" fmla="*/ 2149 w 16228"/>
                  <a:gd name="T23" fmla="*/ 2607 h 7119"/>
                  <a:gd name="T24" fmla="*/ 2401 w 16228"/>
                  <a:gd name="T25" fmla="*/ 2824 h 7119"/>
                  <a:gd name="T26" fmla="*/ 2663 w 16228"/>
                  <a:gd name="T27" fmla="*/ 3036 h 7119"/>
                  <a:gd name="T28" fmla="*/ 2933 w 16228"/>
                  <a:gd name="T29" fmla="*/ 3245 h 7119"/>
                  <a:gd name="T30" fmla="*/ 3212 w 16228"/>
                  <a:gd name="T31" fmla="*/ 3450 h 7119"/>
                  <a:gd name="T32" fmla="*/ 3499 w 16228"/>
                  <a:gd name="T33" fmla="*/ 3650 h 7119"/>
                  <a:gd name="T34" fmla="*/ 3794 w 16228"/>
                  <a:gd name="T35" fmla="*/ 3845 h 7119"/>
                  <a:gd name="T36" fmla="*/ 4097 w 16228"/>
                  <a:gd name="T37" fmla="*/ 4036 h 7119"/>
                  <a:gd name="T38" fmla="*/ 4408 w 16228"/>
                  <a:gd name="T39" fmla="*/ 4222 h 7119"/>
                  <a:gd name="T40" fmla="*/ 4727 w 16228"/>
                  <a:gd name="T41" fmla="*/ 4403 h 7119"/>
                  <a:gd name="T42" fmla="*/ 5053 w 16228"/>
                  <a:gd name="T43" fmla="*/ 4579 h 7119"/>
                  <a:gd name="T44" fmla="*/ 5386 w 16228"/>
                  <a:gd name="T45" fmla="*/ 4750 h 7119"/>
                  <a:gd name="T46" fmla="*/ 5726 w 16228"/>
                  <a:gd name="T47" fmla="*/ 4916 h 7119"/>
                  <a:gd name="T48" fmla="*/ 6073 w 16228"/>
                  <a:gd name="T49" fmla="*/ 5077 h 7119"/>
                  <a:gd name="T50" fmla="*/ 6426 w 16228"/>
                  <a:gd name="T51" fmla="*/ 5232 h 7119"/>
                  <a:gd name="T52" fmla="*/ 6786 w 16228"/>
                  <a:gd name="T53" fmla="*/ 5381 h 7119"/>
                  <a:gd name="T54" fmla="*/ 7152 w 16228"/>
                  <a:gd name="T55" fmla="*/ 5525 h 7119"/>
                  <a:gd name="T56" fmla="*/ 7524 w 16228"/>
                  <a:gd name="T57" fmla="*/ 5663 h 7119"/>
                  <a:gd name="T58" fmla="*/ 7901 w 16228"/>
                  <a:gd name="T59" fmla="*/ 5796 h 7119"/>
                  <a:gd name="T60" fmla="*/ 8283 w 16228"/>
                  <a:gd name="T61" fmla="*/ 5922 h 7119"/>
                  <a:gd name="T62" fmla="*/ 8671 w 16228"/>
                  <a:gd name="T63" fmla="*/ 6043 h 7119"/>
                  <a:gd name="T64" fmla="*/ 9064 w 16228"/>
                  <a:gd name="T65" fmla="*/ 6157 h 7119"/>
                  <a:gd name="T66" fmla="*/ 9461 w 16228"/>
                  <a:gd name="T67" fmla="*/ 6265 h 7119"/>
                  <a:gd name="T68" fmla="*/ 9863 w 16228"/>
                  <a:gd name="T69" fmla="*/ 6367 h 7119"/>
                  <a:gd name="T70" fmla="*/ 10268 w 16228"/>
                  <a:gd name="T71" fmla="*/ 6463 h 7119"/>
                  <a:gd name="T72" fmla="*/ 10678 w 16228"/>
                  <a:gd name="T73" fmla="*/ 6552 h 7119"/>
                  <a:gd name="T74" fmla="*/ 11091 w 16228"/>
                  <a:gd name="T75" fmla="*/ 6635 h 7119"/>
                  <a:gd name="T76" fmla="*/ 11507 w 16228"/>
                  <a:gd name="T77" fmla="*/ 6712 h 7119"/>
                  <a:gd name="T78" fmla="*/ 11926 w 16228"/>
                  <a:gd name="T79" fmla="*/ 6782 h 7119"/>
                  <a:gd name="T80" fmla="*/ 12349 w 16228"/>
                  <a:gd name="T81" fmla="*/ 6846 h 7119"/>
                  <a:gd name="T82" fmla="*/ 12773 w 16228"/>
                  <a:gd name="T83" fmla="*/ 6903 h 7119"/>
                  <a:gd name="T84" fmla="*/ 13200 w 16228"/>
                  <a:gd name="T85" fmla="*/ 6953 h 7119"/>
                  <a:gd name="T86" fmla="*/ 13629 w 16228"/>
                  <a:gd name="T87" fmla="*/ 6997 h 7119"/>
                  <a:gd name="T88" fmla="*/ 14059 w 16228"/>
                  <a:gd name="T89" fmla="*/ 7034 h 7119"/>
                  <a:gd name="T90" fmla="*/ 14491 w 16228"/>
                  <a:gd name="T91" fmla="*/ 7064 h 7119"/>
                  <a:gd name="T92" fmla="*/ 14924 w 16228"/>
                  <a:gd name="T93" fmla="*/ 7088 h 7119"/>
                  <a:gd name="T94" fmla="*/ 15358 w 16228"/>
                  <a:gd name="T95" fmla="*/ 7104 h 7119"/>
                  <a:gd name="T96" fmla="*/ 15792 w 16228"/>
                  <a:gd name="T97" fmla="*/ 7115 h 7119"/>
                  <a:gd name="T98" fmla="*/ 16227 w 16228"/>
                  <a:gd name="T99" fmla="*/ 7118 h 7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28" h="7119">
                    <a:moveTo>
                      <a:pt x="0" y="0"/>
                    </a:moveTo>
                    <a:lnTo>
                      <a:pt x="146" y="251"/>
                    </a:lnTo>
                    <a:lnTo>
                      <a:pt x="301" y="499"/>
                    </a:lnTo>
                    <a:lnTo>
                      <a:pt x="467" y="746"/>
                    </a:lnTo>
                    <a:lnTo>
                      <a:pt x="643" y="989"/>
                    </a:lnTo>
                    <a:lnTo>
                      <a:pt x="829" y="1230"/>
                    </a:lnTo>
                    <a:lnTo>
                      <a:pt x="1025" y="1468"/>
                    </a:lnTo>
                    <a:lnTo>
                      <a:pt x="1231" y="1702"/>
                    </a:lnTo>
                    <a:lnTo>
                      <a:pt x="1446" y="1934"/>
                    </a:lnTo>
                    <a:lnTo>
                      <a:pt x="1671" y="2162"/>
                    </a:lnTo>
                    <a:lnTo>
                      <a:pt x="1905" y="2386"/>
                    </a:lnTo>
                    <a:lnTo>
                      <a:pt x="2149" y="2607"/>
                    </a:lnTo>
                    <a:lnTo>
                      <a:pt x="2401" y="2824"/>
                    </a:lnTo>
                    <a:lnTo>
                      <a:pt x="2663" y="3036"/>
                    </a:lnTo>
                    <a:lnTo>
                      <a:pt x="2933" y="3245"/>
                    </a:lnTo>
                    <a:lnTo>
                      <a:pt x="3212" y="3450"/>
                    </a:lnTo>
                    <a:lnTo>
                      <a:pt x="3499" y="3650"/>
                    </a:lnTo>
                    <a:lnTo>
                      <a:pt x="3794" y="3845"/>
                    </a:lnTo>
                    <a:lnTo>
                      <a:pt x="4097" y="4036"/>
                    </a:lnTo>
                    <a:lnTo>
                      <a:pt x="4408" y="4222"/>
                    </a:lnTo>
                    <a:lnTo>
                      <a:pt x="4727" y="4403"/>
                    </a:lnTo>
                    <a:lnTo>
                      <a:pt x="5053" y="4579"/>
                    </a:lnTo>
                    <a:lnTo>
                      <a:pt x="5386" y="4750"/>
                    </a:lnTo>
                    <a:lnTo>
                      <a:pt x="5726" y="4916"/>
                    </a:lnTo>
                    <a:lnTo>
                      <a:pt x="6073" y="5077"/>
                    </a:lnTo>
                    <a:lnTo>
                      <a:pt x="6426" y="5232"/>
                    </a:lnTo>
                    <a:lnTo>
                      <a:pt x="6786" y="5381"/>
                    </a:lnTo>
                    <a:lnTo>
                      <a:pt x="7152" y="5525"/>
                    </a:lnTo>
                    <a:lnTo>
                      <a:pt x="7524" y="5663"/>
                    </a:lnTo>
                    <a:lnTo>
                      <a:pt x="7901" y="5796"/>
                    </a:lnTo>
                    <a:lnTo>
                      <a:pt x="8283" y="5922"/>
                    </a:lnTo>
                    <a:lnTo>
                      <a:pt x="8671" y="6043"/>
                    </a:lnTo>
                    <a:lnTo>
                      <a:pt x="9064" y="6157"/>
                    </a:lnTo>
                    <a:lnTo>
                      <a:pt x="9461" y="6265"/>
                    </a:lnTo>
                    <a:lnTo>
                      <a:pt x="9863" y="6367"/>
                    </a:lnTo>
                    <a:lnTo>
                      <a:pt x="10268" y="6463"/>
                    </a:lnTo>
                    <a:lnTo>
                      <a:pt x="10678" y="6552"/>
                    </a:lnTo>
                    <a:lnTo>
                      <a:pt x="11091" y="6635"/>
                    </a:lnTo>
                    <a:lnTo>
                      <a:pt x="11507" y="6712"/>
                    </a:lnTo>
                    <a:lnTo>
                      <a:pt x="11926" y="6782"/>
                    </a:lnTo>
                    <a:lnTo>
                      <a:pt x="12349" y="6846"/>
                    </a:lnTo>
                    <a:lnTo>
                      <a:pt x="12773" y="6903"/>
                    </a:lnTo>
                    <a:lnTo>
                      <a:pt x="13200" y="6953"/>
                    </a:lnTo>
                    <a:lnTo>
                      <a:pt x="13629" y="6997"/>
                    </a:lnTo>
                    <a:lnTo>
                      <a:pt x="14059" y="7034"/>
                    </a:lnTo>
                    <a:lnTo>
                      <a:pt x="14491" y="7064"/>
                    </a:lnTo>
                    <a:lnTo>
                      <a:pt x="14924" y="7088"/>
                    </a:lnTo>
                    <a:lnTo>
                      <a:pt x="15358" y="7104"/>
                    </a:lnTo>
                    <a:lnTo>
                      <a:pt x="15792" y="7115"/>
                    </a:lnTo>
                    <a:lnTo>
                      <a:pt x="16227" y="7118"/>
                    </a:lnTo>
                  </a:path>
                </a:pathLst>
              </a:custGeom>
              <a:noFill/>
              <a:ln w="2844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3904216" y="3657438"/>
              <a:ext cx="1588" cy="138684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5123416" y="3987638"/>
              <a:ext cx="1588" cy="105664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1229280" y="3657438"/>
              <a:ext cx="2682875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229280" y="3987638"/>
              <a:ext cx="3902075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408166" y="2212471"/>
              <a:ext cx="771663" cy="710067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Unit </a:t>
              </a:r>
              <a:endParaRPr lang="en-US" altLang="en-US" sz="2000" dirty="0" smtClean="0">
                <a:solidFill>
                  <a:srgbClr val="0055A2"/>
                </a:solidFill>
                <a:latin typeface="SJSU Spartan Light" pitchFamily="2" charset="0"/>
              </a:endParaRPr>
            </a:p>
            <a:p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cost</a:t>
              </a:r>
              <a:endParaRPr lang="en-US" altLang="en-US" sz="2000" dirty="0">
                <a:solidFill>
                  <a:srgbClr val="0055A2"/>
                </a:solidFill>
                <a:latin typeface="SJSU Spartan Light" pitchFamily="2" charset="0"/>
              </a:endParaRPr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2773504" y="5377211"/>
              <a:ext cx="3633024" cy="402291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Annual production </a:t>
              </a:r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volume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856216" y="3459318"/>
              <a:ext cx="457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c</a:t>
              </a:r>
              <a:r>
                <a:rPr lang="en-US" altLang="en-US" sz="2000" baseline="-25000" dirty="0">
                  <a:solidFill>
                    <a:srgbClr val="0055A2"/>
                  </a:solidFill>
                  <a:latin typeface="SJSU Spartan Light" pitchFamily="2" charset="0"/>
                </a:rPr>
                <a:t>0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856216" y="3789518"/>
              <a:ext cx="457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55A2"/>
                  </a:solidFill>
                  <a:latin typeface="SJSU Spartan Light" pitchFamily="2" charset="0"/>
                </a:rPr>
                <a:t>c</a:t>
              </a:r>
              <a:r>
                <a:rPr lang="en-US" altLang="en-US" sz="2000" baseline="-25000">
                  <a:solidFill>
                    <a:srgbClr val="0055A2"/>
                  </a:solidFill>
                  <a:latin typeface="SJSU Spartan Light" pitchFamily="2" charset="0"/>
                </a:rPr>
                <a:t>1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751816" y="4978238"/>
              <a:ext cx="6096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55A2"/>
                  </a:solidFill>
                  <a:latin typeface="SJSU Spartan Light" pitchFamily="2" charset="0"/>
                </a:rPr>
                <a:t>v</a:t>
              </a:r>
              <a:r>
                <a:rPr lang="en-US" altLang="en-US" sz="2000" baseline="-25000">
                  <a:solidFill>
                    <a:srgbClr val="0055A2"/>
                  </a:solidFill>
                  <a:latin typeface="SJSU Spartan Light" pitchFamily="2" charset="0"/>
                </a:rPr>
                <a:t>0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4971016" y="4978238"/>
              <a:ext cx="6096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55A2"/>
                  </a:solidFill>
                  <a:latin typeface="SJSU Spartan Light" pitchFamily="2" charset="0"/>
                </a:rPr>
                <a:t>v</a:t>
              </a:r>
              <a:r>
                <a:rPr lang="en-US" altLang="en-US" sz="2000" baseline="-25000">
                  <a:solidFill>
                    <a:srgbClr val="0055A2"/>
                  </a:solidFill>
                  <a:latin typeface="SJSU Spartan Light" pitchFamily="2" charset="0"/>
                </a:rPr>
                <a:t>1</a:t>
              </a: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3980416" y="3591398"/>
              <a:ext cx="1143000" cy="33020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315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Routes to High Profits, economies of Scale and 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B189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4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8651" y="1880870"/>
            <a:ext cx="7485199" cy="3913931"/>
            <a:chOff x="458651" y="1880870"/>
            <a:chExt cx="7485199" cy="3913931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458651" y="2279891"/>
              <a:ext cx="771663" cy="710067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Unit </a:t>
              </a:r>
              <a:endParaRPr lang="en-US" altLang="en-US" sz="2000" dirty="0" smtClean="0">
                <a:solidFill>
                  <a:srgbClr val="0055A2"/>
                </a:solidFill>
                <a:latin typeface="SJSU Spartan Light" pitchFamily="2" charset="0"/>
              </a:endParaRPr>
            </a:p>
            <a:p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cost</a:t>
              </a:r>
              <a:endParaRPr lang="en-US" altLang="en-US" sz="2000" dirty="0">
                <a:solidFill>
                  <a:srgbClr val="0055A2"/>
                </a:solidFill>
                <a:latin typeface="SJSU Spartan Light" pitchFamily="2" charset="0"/>
              </a:endParaRPr>
            </a:p>
          </p:txBody>
        </p:sp>
        <p:sp>
          <p:nvSpPr>
            <p:cNvPr id="11265" name="Line 1"/>
            <p:cNvSpPr>
              <a:spLocks noChangeShapeType="1"/>
            </p:cNvSpPr>
            <p:nvPr/>
          </p:nvSpPr>
          <p:spPr bwMode="auto">
            <a:xfrm>
              <a:off x="1238250" y="1880870"/>
              <a:ext cx="1588" cy="316992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" name="Line 2"/>
            <p:cNvSpPr>
              <a:spLocks noChangeShapeType="1"/>
            </p:cNvSpPr>
            <p:nvPr/>
          </p:nvSpPr>
          <p:spPr bwMode="auto">
            <a:xfrm>
              <a:off x="1238250" y="5050790"/>
              <a:ext cx="6705600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1619251" y="2080367"/>
              <a:ext cx="5751513" cy="2160058"/>
              <a:chOff x="720" y="1249"/>
              <a:chExt cx="3623" cy="1570"/>
            </a:xfrm>
          </p:grpSpPr>
          <p:sp>
            <p:nvSpPr>
              <p:cNvPr id="11268" name="AutoShape 4"/>
              <p:cNvSpPr>
                <a:spLocks noChangeArrowheads="1"/>
              </p:cNvSpPr>
              <p:nvPr/>
            </p:nvSpPr>
            <p:spPr bwMode="auto">
              <a:xfrm rot="10800000">
                <a:off x="747" y="1305"/>
                <a:ext cx="3570" cy="1517"/>
              </a:xfrm>
              <a:prstGeom prst="roundRect">
                <a:avLst>
                  <a:gd name="adj" fmla="val 6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Freeform 5"/>
              <p:cNvSpPr>
                <a:spLocks noChangeArrowheads="1"/>
              </p:cNvSpPr>
              <p:nvPr/>
            </p:nvSpPr>
            <p:spPr bwMode="auto">
              <a:xfrm>
                <a:off x="720" y="1249"/>
                <a:ext cx="3624" cy="1563"/>
              </a:xfrm>
              <a:custGeom>
                <a:avLst/>
                <a:gdLst>
                  <a:gd name="T0" fmla="*/ 0 w 16228"/>
                  <a:gd name="T1" fmla="*/ 0 h 7119"/>
                  <a:gd name="T2" fmla="*/ 146 w 16228"/>
                  <a:gd name="T3" fmla="*/ 251 h 7119"/>
                  <a:gd name="T4" fmla="*/ 301 w 16228"/>
                  <a:gd name="T5" fmla="*/ 499 h 7119"/>
                  <a:gd name="T6" fmla="*/ 467 w 16228"/>
                  <a:gd name="T7" fmla="*/ 746 h 7119"/>
                  <a:gd name="T8" fmla="*/ 643 w 16228"/>
                  <a:gd name="T9" fmla="*/ 989 h 7119"/>
                  <a:gd name="T10" fmla="*/ 829 w 16228"/>
                  <a:gd name="T11" fmla="*/ 1230 h 7119"/>
                  <a:gd name="T12" fmla="*/ 1025 w 16228"/>
                  <a:gd name="T13" fmla="*/ 1468 h 7119"/>
                  <a:gd name="T14" fmla="*/ 1231 w 16228"/>
                  <a:gd name="T15" fmla="*/ 1702 h 7119"/>
                  <a:gd name="T16" fmla="*/ 1446 w 16228"/>
                  <a:gd name="T17" fmla="*/ 1934 h 7119"/>
                  <a:gd name="T18" fmla="*/ 1671 w 16228"/>
                  <a:gd name="T19" fmla="*/ 2162 h 7119"/>
                  <a:gd name="T20" fmla="*/ 1905 w 16228"/>
                  <a:gd name="T21" fmla="*/ 2386 h 7119"/>
                  <a:gd name="T22" fmla="*/ 2149 w 16228"/>
                  <a:gd name="T23" fmla="*/ 2607 h 7119"/>
                  <a:gd name="T24" fmla="*/ 2401 w 16228"/>
                  <a:gd name="T25" fmla="*/ 2824 h 7119"/>
                  <a:gd name="T26" fmla="*/ 2663 w 16228"/>
                  <a:gd name="T27" fmla="*/ 3036 h 7119"/>
                  <a:gd name="T28" fmla="*/ 2933 w 16228"/>
                  <a:gd name="T29" fmla="*/ 3245 h 7119"/>
                  <a:gd name="T30" fmla="*/ 3212 w 16228"/>
                  <a:gd name="T31" fmla="*/ 3450 h 7119"/>
                  <a:gd name="T32" fmla="*/ 3499 w 16228"/>
                  <a:gd name="T33" fmla="*/ 3650 h 7119"/>
                  <a:gd name="T34" fmla="*/ 3794 w 16228"/>
                  <a:gd name="T35" fmla="*/ 3845 h 7119"/>
                  <a:gd name="T36" fmla="*/ 4097 w 16228"/>
                  <a:gd name="T37" fmla="*/ 4036 h 7119"/>
                  <a:gd name="T38" fmla="*/ 4408 w 16228"/>
                  <a:gd name="T39" fmla="*/ 4222 h 7119"/>
                  <a:gd name="T40" fmla="*/ 4727 w 16228"/>
                  <a:gd name="T41" fmla="*/ 4403 h 7119"/>
                  <a:gd name="T42" fmla="*/ 5053 w 16228"/>
                  <a:gd name="T43" fmla="*/ 4579 h 7119"/>
                  <a:gd name="T44" fmla="*/ 5386 w 16228"/>
                  <a:gd name="T45" fmla="*/ 4750 h 7119"/>
                  <a:gd name="T46" fmla="*/ 5726 w 16228"/>
                  <a:gd name="T47" fmla="*/ 4916 h 7119"/>
                  <a:gd name="T48" fmla="*/ 6073 w 16228"/>
                  <a:gd name="T49" fmla="*/ 5077 h 7119"/>
                  <a:gd name="T50" fmla="*/ 6426 w 16228"/>
                  <a:gd name="T51" fmla="*/ 5232 h 7119"/>
                  <a:gd name="T52" fmla="*/ 6786 w 16228"/>
                  <a:gd name="T53" fmla="*/ 5381 h 7119"/>
                  <a:gd name="T54" fmla="*/ 7152 w 16228"/>
                  <a:gd name="T55" fmla="*/ 5525 h 7119"/>
                  <a:gd name="T56" fmla="*/ 7524 w 16228"/>
                  <a:gd name="T57" fmla="*/ 5663 h 7119"/>
                  <a:gd name="T58" fmla="*/ 7901 w 16228"/>
                  <a:gd name="T59" fmla="*/ 5796 h 7119"/>
                  <a:gd name="T60" fmla="*/ 8283 w 16228"/>
                  <a:gd name="T61" fmla="*/ 5922 h 7119"/>
                  <a:gd name="T62" fmla="*/ 8671 w 16228"/>
                  <a:gd name="T63" fmla="*/ 6043 h 7119"/>
                  <a:gd name="T64" fmla="*/ 9064 w 16228"/>
                  <a:gd name="T65" fmla="*/ 6157 h 7119"/>
                  <a:gd name="T66" fmla="*/ 9461 w 16228"/>
                  <a:gd name="T67" fmla="*/ 6265 h 7119"/>
                  <a:gd name="T68" fmla="*/ 9863 w 16228"/>
                  <a:gd name="T69" fmla="*/ 6367 h 7119"/>
                  <a:gd name="T70" fmla="*/ 10268 w 16228"/>
                  <a:gd name="T71" fmla="*/ 6463 h 7119"/>
                  <a:gd name="T72" fmla="*/ 10678 w 16228"/>
                  <a:gd name="T73" fmla="*/ 6552 h 7119"/>
                  <a:gd name="T74" fmla="*/ 11091 w 16228"/>
                  <a:gd name="T75" fmla="*/ 6635 h 7119"/>
                  <a:gd name="T76" fmla="*/ 11507 w 16228"/>
                  <a:gd name="T77" fmla="*/ 6712 h 7119"/>
                  <a:gd name="T78" fmla="*/ 11926 w 16228"/>
                  <a:gd name="T79" fmla="*/ 6782 h 7119"/>
                  <a:gd name="T80" fmla="*/ 12349 w 16228"/>
                  <a:gd name="T81" fmla="*/ 6846 h 7119"/>
                  <a:gd name="T82" fmla="*/ 12773 w 16228"/>
                  <a:gd name="T83" fmla="*/ 6903 h 7119"/>
                  <a:gd name="T84" fmla="*/ 13200 w 16228"/>
                  <a:gd name="T85" fmla="*/ 6953 h 7119"/>
                  <a:gd name="T86" fmla="*/ 13629 w 16228"/>
                  <a:gd name="T87" fmla="*/ 6997 h 7119"/>
                  <a:gd name="T88" fmla="*/ 14059 w 16228"/>
                  <a:gd name="T89" fmla="*/ 7034 h 7119"/>
                  <a:gd name="T90" fmla="*/ 14491 w 16228"/>
                  <a:gd name="T91" fmla="*/ 7064 h 7119"/>
                  <a:gd name="T92" fmla="*/ 14924 w 16228"/>
                  <a:gd name="T93" fmla="*/ 7088 h 7119"/>
                  <a:gd name="T94" fmla="*/ 15358 w 16228"/>
                  <a:gd name="T95" fmla="*/ 7104 h 7119"/>
                  <a:gd name="T96" fmla="*/ 15792 w 16228"/>
                  <a:gd name="T97" fmla="*/ 7115 h 7119"/>
                  <a:gd name="T98" fmla="*/ 16227 w 16228"/>
                  <a:gd name="T99" fmla="*/ 7118 h 7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28" h="7119">
                    <a:moveTo>
                      <a:pt x="0" y="0"/>
                    </a:moveTo>
                    <a:lnTo>
                      <a:pt x="146" y="251"/>
                    </a:lnTo>
                    <a:lnTo>
                      <a:pt x="301" y="499"/>
                    </a:lnTo>
                    <a:lnTo>
                      <a:pt x="467" y="746"/>
                    </a:lnTo>
                    <a:lnTo>
                      <a:pt x="643" y="989"/>
                    </a:lnTo>
                    <a:lnTo>
                      <a:pt x="829" y="1230"/>
                    </a:lnTo>
                    <a:lnTo>
                      <a:pt x="1025" y="1468"/>
                    </a:lnTo>
                    <a:lnTo>
                      <a:pt x="1231" y="1702"/>
                    </a:lnTo>
                    <a:lnTo>
                      <a:pt x="1446" y="1934"/>
                    </a:lnTo>
                    <a:lnTo>
                      <a:pt x="1671" y="2162"/>
                    </a:lnTo>
                    <a:lnTo>
                      <a:pt x="1905" y="2386"/>
                    </a:lnTo>
                    <a:lnTo>
                      <a:pt x="2149" y="2607"/>
                    </a:lnTo>
                    <a:lnTo>
                      <a:pt x="2401" y="2824"/>
                    </a:lnTo>
                    <a:lnTo>
                      <a:pt x="2663" y="3036"/>
                    </a:lnTo>
                    <a:lnTo>
                      <a:pt x="2933" y="3245"/>
                    </a:lnTo>
                    <a:lnTo>
                      <a:pt x="3212" y="3450"/>
                    </a:lnTo>
                    <a:lnTo>
                      <a:pt x="3499" y="3650"/>
                    </a:lnTo>
                    <a:lnTo>
                      <a:pt x="3794" y="3845"/>
                    </a:lnTo>
                    <a:lnTo>
                      <a:pt x="4097" y="4036"/>
                    </a:lnTo>
                    <a:lnTo>
                      <a:pt x="4408" y="4222"/>
                    </a:lnTo>
                    <a:lnTo>
                      <a:pt x="4727" y="4403"/>
                    </a:lnTo>
                    <a:lnTo>
                      <a:pt x="5053" y="4579"/>
                    </a:lnTo>
                    <a:lnTo>
                      <a:pt x="5386" y="4750"/>
                    </a:lnTo>
                    <a:lnTo>
                      <a:pt x="5726" y="4916"/>
                    </a:lnTo>
                    <a:lnTo>
                      <a:pt x="6073" y="5077"/>
                    </a:lnTo>
                    <a:lnTo>
                      <a:pt x="6426" y="5232"/>
                    </a:lnTo>
                    <a:lnTo>
                      <a:pt x="6786" y="5381"/>
                    </a:lnTo>
                    <a:lnTo>
                      <a:pt x="7152" y="5525"/>
                    </a:lnTo>
                    <a:lnTo>
                      <a:pt x="7524" y="5663"/>
                    </a:lnTo>
                    <a:lnTo>
                      <a:pt x="7901" y="5796"/>
                    </a:lnTo>
                    <a:lnTo>
                      <a:pt x="8283" y="5922"/>
                    </a:lnTo>
                    <a:lnTo>
                      <a:pt x="8671" y="6043"/>
                    </a:lnTo>
                    <a:lnTo>
                      <a:pt x="9064" y="6157"/>
                    </a:lnTo>
                    <a:lnTo>
                      <a:pt x="9461" y="6265"/>
                    </a:lnTo>
                    <a:lnTo>
                      <a:pt x="9863" y="6367"/>
                    </a:lnTo>
                    <a:lnTo>
                      <a:pt x="10268" y="6463"/>
                    </a:lnTo>
                    <a:lnTo>
                      <a:pt x="10678" y="6552"/>
                    </a:lnTo>
                    <a:lnTo>
                      <a:pt x="11091" y="6635"/>
                    </a:lnTo>
                    <a:lnTo>
                      <a:pt x="11507" y="6712"/>
                    </a:lnTo>
                    <a:lnTo>
                      <a:pt x="11926" y="6782"/>
                    </a:lnTo>
                    <a:lnTo>
                      <a:pt x="12349" y="6846"/>
                    </a:lnTo>
                    <a:lnTo>
                      <a:pt x="12773" y="6903"/>
                    </a:lnTo>
                    <a:lnTo>
                      <a:pt x="13200" y="6953"/>
                    </a:lnTo>
                    <a:lnTo>
                      <a:pt x="13629" y="6997"/>
                    </a:lnTo>
                    <a:lnTo>
                      <a:pt x="14059" y="7034"/>
                    </a:lnTo>
                    <a:lnTo>
                      <a:pt x="14491" y="7064"/>
                    </a:lnTo>
                    <a:lnTo>
                      <a:pt x="14924" y="7088"/>
                    </a:lnTo>
                    <a:lnTo>
                      <a:pt x="15358" y="7104"/>
                    </a:lnTo>
                    <a:lnTo>
                      <a:pt x="15792" y="7115"/>
                    </a:lnTo>
                    <a:lnTo>
                      <a:pt x="16227" y="7118"/>
                    </a:lnTo>
                  </a:path>
                </a:pathLst>
              </a:custGeom>
              <a:noFill/>
              <a:ln w="28440">
                <a:solidFill>
                  <a:srgbClr val="00B0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3905250" y="3663950"/>
              <a:ext cx="1588" cy="138684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5124450" y="3994150"/>
              <a:ext cx="1588" cy="1056640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1230314" y="3663950"/>
              <a:ext cx="2682875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230314" y="3994150"/>
              <a:ext cx="3902075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2774538" y="5392510"/>
              <a:ext cx="3633024" cy="402291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Annual production </a:t>
              </a:r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volume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857250" y="3465830"/>
              <a:ext cx="457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c</a:t>
              </a:r>
              <a:r>
                <a:rPr lang="en-US" altLang="en-US" sz="2000" baseline="-25000" dirty="0">
                  <a:solidFill>
                    <a:srgbClr val="0055A2"/>
                  </a:solidFill>
                  <a:latin typeface="SJSU Spartan Light" pitchFamily="2" charset="0"/>
                </a:rPr>
                <a:t>0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857250" y="3796030"/>
              <a:ext cx="457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55A2"/>
                  </a:solidFill>
                  <a:latin typeface="SJSU Spartan Light" pitchFamily="2" charset="0"/>
                </a:rPr>
                <a:t>c</a:t>
              </a:r>
              <a:r>
                <a:rPr lang="en-US" altLang="en-US" sz="2000" baseline="-25000" dirty="0">
                  <a:solidFill>
                    <a:srgbClr val="0055A2"/>
                  </a:solidFill>
                  <a:latin typeface="SJSU Spartan Light" pitchFamily="2" charset="0"/>
                </a:rPr>
                <a:t>1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428605" y="5051478"/>
              <a:ext cx="96916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v</a:t>
              </a:r>
              <a:r>
                <a:rPr lang="en-US" altLang="en-US" sz="2000" baseline="-25000" dirty="0" smtClean="0">
                  <a:solidFill>
                    <a:srgbClr val="0055A2"/>
                  </a:solidFill>
                  <a:latin typeface="SJSU Spartan Light" pitchFamily="2" charset="0"/>
                </a:rPr>
                <a:t>0</a:t>
              </a:r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 ,v</a:t>
              </a:r>
              <a:r>
                <a:rPr lang="en-US" altLang="en-US" sz="2000" baseline="-25000" dirty="0" smtClean="0">
                  <a:solidFill>
                    <a:srgbClr val="0055A2"/>
                  </a:solidFill>
                  <a:latin typeface="SJSU Spartan Light" pitchFamily="2" charset="0"/>
                </a:rPr>
                <a:t>2 </a:t>
              </a:r>
              <a:endParaRPr lang="en-US" altLang="en-US" sz="2000" baseline="-25000" dirty="0">
                <a:solidFill>
                  <a:srgbClr val="0055A2"/>
                </a:solidFill>
                <a:latin typeface="SJSU Spartan Light" pitchFamily="2" charset="0"/>
              </a:endParaRP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4972050" y="4984750"/>
              <a:ext cx="6096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55A2"/>
                  </a:solidFill>
                  <a:latin typeface="SJSU Spartan Light" pitchFamily="2" charset="0"/>
                </a:rPr>
                <a:t>v</a:t>
              </a:r>
              <a:r>
                <a:rPr lang="en-US" altLang="en-US" sz="2000" baseline="-25000">
                  <a:solidFill>
                    <a:srgbClr val="0055A2"/>
                  </a:solidFill>
                  <a:latin typeface="SJSU Spartan Light" pitchFamily="2" charset="0"/>
                </a:rPr>
                <a:t>1</a:t>
              </a: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3905250" y="3663949"/>
              <a:ext cx="1257299" cy="812799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1663701" y="2928038"/>
              <a:ext cx="5751513" cy="1735984"/>
              <a:chOff x="720" y="1249"/>
              <a:chExt cx="3623" cy="1570"/>
            </a:xfrm>
          </p:grpSpPr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 rot="10800000">
                <a:off x="747" y="1305"/>
                <a:ext cx="3570" cy="1517"/>
              </a:xfrm>
              <a:prstGeom prst="roundRect">
                <a:avLst>
                  <a:gd name="adj" fmla="val 6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5"/>
              <p:cNvSpPr>
                <a:spLocks noChangeArrowheads="1"/>
              </p:cNvSpPr>
              <p:nvPr/>
            </p:nvSpPr>
            <p:spPr bwMode="auto">
              <a:xfrm>
                <a:off x="720" y="1249"/>
                <a:ext cx="3624" cy="1563"/>
              </a:xfrm>
              <a:custGeom>
                <a:avLst/>
                <a:gdLst>
                  <a:gd name="T0" fmla="*/ 0 w 16228"/>
                  <a:gd name="T1" fmla="*/ 0 h 7119"/>
                  <a:gd name="T2" fmla="*/ 146 w 16228"/>
                  <a:gd name="T3" fmla="*/ 251 h 7119"/>
                  <a:gd name="T4" fmla="*/ 301 w 16228"/>
                  <a:gd name="T5" fmla="*/ 499 h 7119"/>
                  <a:gd name="T6" fmla="*/ 467 w 16228"/>
                  <a:gd name="T7" fmla="*/ 746 h 7119"/>
                  <a:gd name="T8" fmla="*/ 643 w 16228"/>
                  <a:gd name="T9" fmla="*/ 989 h 7119"/>
                  <a:gd name="T10" fmla="*/ 829 w 16228"/>
                  <a:gd name="T11" fmla="*/ 1230 h 7119"/>
                  <a:gd name="T12" fmla="*/ 1025 w 16228"/>
                  <a:gd name="T13" fmla="*/ 1468 h 7119"/>
                  <a:gd name="T14" fmla="*/ 1231 w 16228"/>
                  <a:gd name="T15" fmla="*/ 1702 h 7119"/>
                  <a:gd name="T16" fmla="*/ 1446 w 16228"/>
                  <a:gd name="T17" fmla="*/ 1934 h 7119"/>
                  <a:gd name="T18" fmla="*/ 1671 w 16228"/>
                  <a:gd name="T19" fmla="*/ 2162 h 7119"/>
                  <a:gd name="T20" fmla="*/ 1905 w 16228"/>
                  <a:gd name="T21" fmla="*/ 2386 h 7119"/>
                  <a:gd name="T22" fmla="*/ 2149 w 16228"/>
                  <a:gd name="T23" fmla="*/ 2607 h 7119"/>
                  <a:gd name="T24" fmla="*/ 2401 w 16228"/>
                  <a:gd name="T25" fmla="*/ 2824 h 7119"/>
                  <a:gd name="T26" fmla="*/ 2663 w 16228"/>
                  <a:gd name="T27" fmla="*/ 3036 h 7119"/>
                  <a:gd name="T28" fmla="*/ 2933 w 16228"/>
                  <a:gd name="T29" fmla="*/ 3245 h 7119"/>
                  <a:gd name="T30" fmla="*/ 3212 w 16228"/>
                  <a:gd name="T31" fmla="*/ 3450 h 7119"/>
                  <a:gd name="T32" fmla="*/ 3499 w 16228"/>
                  <a:gd name="T33" fmla="*/ 3650 h 7119"/>
                  <a:gd name="T34" fmla="*/ 3794 w 16228"/>
                  <a:gd name="T35" fmla="*/ 3845 h 7119"/>
                  <a:gd name="T36" fmla="*/ 4097 w 16228"/>
                  <a:gd name="T37" fmla="*/ 4036 h 7119"/>
                  <a:gd name="T38" fmla="*/ 4408 w 16228"/>
                  <a:gd name="T39" fmla="*/ 4222 h 7119"/>
                  <a:gd name="T40" fmla="*/ 4727 w 16228"/>
                  <a:gd name="T41" fmla="*/ 4403 h 7119"/>
                  <a:gd name="T42" fmla="*/ 5053 w 16228"/>
                  <a:gd name="T43" fmla="*/ 4579 h 7119"/>
                  <a:gd name="T44" fmla="*/ 5386 w 16228"/>
                  <a:gd name="T45" fmla="*/ 4750 h 7119"/>
                  <a:gd name="T46" fmla="*/ 5726 w 16228"/>
                  <a:gd name="T47" fmla="*/ 4916 h 7119"/>
                  <a:gd name="T48" fmla="*/ 6073 w 16228"/>
                  <a:gd name="T49" fmla="*/ 5077 h 7119"/>
                  <a:gd name="T50" fmla="*/ 6426 w 16228"/>
                  <a:gd name="T51" fmla="*/ 5232 h 7119"/>
                  <a:gd name="T52" fmla="*/ 6786 w 16228"/>
                  <a:gd name="T53" fmla="*/ 5381 h 7119"/>
                  <a:gd name="T54" fmla="*/ 7152 w 16228"/>
                  <a:gd name="T55" fmla="*/ 5525 h 7119"/>
                  <a:gd name="T56" fmla="*/ 7524 w 16228"/>
                  <a:gd name="T57" fmla="*/ 5663 h 7119"/>
                  <a:gd name="T58" fmla="*/ 7901 w 16228"/>
                  <a:gd name="T59" fmla="*/ 5796 h 7119"/>
                  <a:gd name="T60" fmla="*/ 8283 w 16228"/>
                  <a:gd name="T61" fmla="*/ 5922 h 7119"/>
                  <a:gd name="T62" fmla="*/ 8671 w 16228"/>
                  <a:gd name="T63" fmla="*/ 6043 h 7119"/>
                  <a:gd name="T64" fmla="*/ 9064 w 16228"/>
                  <a:gd name="T65" fmla="*/ 6157 h 7119"/>
                  <a:gd name="T66" fmla="*/ 9461 w 16228"/>
                  <a:gd name="T67" fmla="*/ 6265 h 7119"/>
                  <a:gd name="T68" fmla="*/ 9863 w 16228"/>
                  <a:gd name="T69" fmla="*/ 6367 h 7119"/>
                  <a:gd name="T70" fmla="*/ 10268 w 16228"/>
                  <a:gd name="T71" fmla="*/ 6463 h 7119"/>
                  <a:gd name="T72" fmla="*/ 10678 w 16228"/>
                  <a:gd name="T73" fmla="*/ 6552 h 7119"/>
                  <a:gd name="T74" fmla="*/ 11091 w 16228"/>
                  <a:gd name="T75" fmla="*/ 6635 h 7119"/>
                  <a:gd name="T76" fmla="*/ 11507 w 16228"/>
                  <a:gd name="T77" fmla="*/ 6712 h 7119"/>
                  <a:gd name="T78" fmla="*/ 11926 w 16228"/>
                  <a:gd name="T79" fmla="*/ 6782 h 7119"/>
                  <a:gd name="T80" fmla="*/ 12349 w 16228"/>
                  <a:gd name="T81" fmla="*/ 6846 h 7119"/>
                  <a:gd name="T82" fmla="*/ 12773 w 16228"/>
                  <a:gd name="T83" fmla="*/ 6903 h 7119"/>
                  <a:gd name="T84" fmla="*/ 13200 w 16228"/>
                  <a:gd name="T85" fmla="*/ 6953 h 7119"/>
                  <a:gd name="T86" fmla="*/ 13629 w 16228"/>
                  <a:gd name="T87" fmla="*/ 6997 h 7119"/>
                  <a:gd name="T88" fmla="*/ 14059 w 16228"/>
                  <a:gd name="T89" fmla="*/ 7034 h 7119"/>
                  <a:gd name="T90" fmla="*/ 14491 w 16228"/>
                  <a:gd name="T91" fmla="*/ 7064 h 7119"/>
                  <a:gd name="T92" fmla="*/ 14924 w 16228"/>
                  <a:gd name="T93" fmla="*/ 7088 h 7119"/>
                  <a:gd name="T94" fmla="*/ 15358 w 16228"/>
                  <a:gd name="T95" fmla="*/ 7104 h 7119"/>
                  <a:gd name="T96" fmla="*/ 15792 w 16228"/>
                  <a:gd name="T97" fmla="*/ 7115 h 7119"/>
                  <a:gd name="T98" fmla="*/ 16227 w 16228"/>
                  <a:gd name="T99" fmla="*/ 7118 h 7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28" h="7119">
                    <a:moveTo>
                      <a:pt x="0" y="0"/>
                    </a:moveTo>
                    <a:lnTo>
                      <a:pt x="146" y="251"/>
                    </a:lnTo>
                    <a:lnTo>
                      <a:pt x="301" y="499"/>
                    </a:lnTo>
                    <a:lnTo>
                      <a:pt x="467" y="746"/>
                    </a:lnTo>
                    <a:lnTo>
                      <a:pt x="643" y="989"/>
                    </a:lnTo>
                    <a:lnTo>
                      <a:pt x="829" y="1230"/>
                    </a:lnTo>
                    <a:lnTo>
                      <a:pt x="1025" y="1468"/>
                    </a:lnTo>
                    <a:lnTo>
                      <a:pt x="1231" y="1702"/>
                    </a:lnTo>
                    <a:lnTo>
                      <a:pt x="1446" y="1934"/>
                    </a:lnTo>
                    <a:lnTo>
                      <a:pt x="1671" y="2162"/>
                    </a:lnTo>
                    <a:lnTo>
                      <a:pt x="1905" y="2386"/>
                    </a:lnTo>
                    <a:lnTo>
                      <a:pt x="2149" y="2607"/>
                    </a:lnTo>
                    <a:lnTo>
                      <a:pt x="2401" y="2824"/>
                    </a:lnTo>
                    <a:lnTo>
                      <a:pt x="2663" y="3036"/>
                    </a:lnTo>
                    <a:lnTo>
                      <a:pt x="2933" y="3245"/>
                    </a:lnTo>
                    <a:lnTo>
                      <a:pt x="3212" y="3450"/>
                    </a:lnTo>
                    <a:lnTo>
                      <a:pt x="3499" y="3650"/>
                    </a:lnTo>
                    <a:lnTo>
                      <a:pt x="3794" y="3845"/>
                    </a:lnTo>
                    <a:lnTo>
                      <a:pt x="4097" y="4036"/>
                    </a:lnTo>
                    <a:lnTo>
                      <a:pt x="4408" y="4222"/>
                    </a:lnTo>
                    <a:lnTo>
                      <a:pt x="4727" y="4403"/>
                    </a:lnTo>
                    <a:lnTo>
                      <a:pt x="5053" y="4579"/>
                    </a:lnTo>
                    <a:lnTo>
                      <a:pt x="5386" y="4750"/>
                    </a:lnTo>
                    <a:lnTo>
                      <a:pt x="5726" y="4916"/>
                    </a:lnTo>
                    <a:lnTo>
                      <a:pt x="6073" y="5077"/>
                    </a:lnTo>
                    <a:lnTo>
                      <a:pt x="6426" y="5232"/>
                    </a:lnTo>
                    <a:lnTo>
                      <a:pt x="6786" y="5381"/>
                    </a:lnTo>
                    <a:lnTo>
                      <a:pt x="7152" y="5525"/>
                    </a:lnTo>
                    <a:lnTo>
                      <a:pt x="7524" y="5663"/>
                    </a:lnTo>
                    <a:lnTo>
                      <a:pt x="7901" y="5796"/>
                    </a:lnTo>
                    <a:lnTo>
                      <a:pt x="8283" y="5922"/>
                    </a:lnTo>
                    <a:lnTo>
                      <a:pt x="8671" y="6043"/>
                    </a:lnTo>
                    <a:lnTo>
                      <a:pt x="9064" y="6157"/>
                    </a:lnTo>
                    <a:lnTo>
                      <a:pt x="9461" y="6265"/>
                    </a:lnTo>
                    <a:lnTo>
                      <a:pt x="9863" y="6367"/>
                    </a:lnTo>
                    <a:lnTo>
                      <a:pt x="10268" y="6463"/>
                    </a:lnTo>
                    <a:lnTo>
                      <a:pt x="10678" y="6552"/>
                    </a:lnTo>
                    <a:lnTo>
                      <a:pt x="11091" y="6635"/>
                    </a:lnTo>
                    <a:lnTo>
                      <a:pt x="11507" y="6712"/>
                    </a:lnTo>
                    <a:lnTo>
                      <a:pt x="11926" y="6782"/>
                    </a:lnTo>
                    <a:lnTo>
                      <a:pt x="12349" y="6846"/>
                    </a:lnTo>
                    <a:lnTo>
                      <a:pt x="12773" y="6903"/>
                    </a:lnTo>
                    <a:lnTo>
                      <a:pt x="13200" y="6953"/>
                    </a:lnTo>
                    <a:lnTo>
                      <a:pt x="13629" y="6997"/>
                    </a:lnTo>
                    <a:lnTo>
                      <a:pt x="14059" y="7034"/>
                    </a:lnTo>
                    <a:lnTo>
                      <a:pt x="14491" y="7064"/>
                    </a:lnTo>
                    <a:lnTo>
                      <a:pt x="14924" y="7088"/>
                    </a:lnTo>
                    <a:lnTo>
                      <a:pt x="15358" y="7104"/>
                    </a:lnTo>
                    <a:lnTo>
                      <a:pt x="15792" y="7115"/>
                    </a:lnTo>
                    <a:lnTo>
                      <a:pt x="16227" y="7118"/>
                    </a:lnTo>
                  </a:path>
                </a:pathLst>
              </a:custGeom>
              <a:noFill/>
              <a:ln w="2844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 flipV="1">
              <a:off x="3905248" y="4189199"/>
              <a:ext cx="1257301" cy="287550"/>
            </a:xfrm>
            <a:prstGeom prst="line">
              <a:avLst/>
            </a:prstGeom>
            <a:noFill/>
            <a:ln w="28440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1230314" y="4187825"/>
              <a:ext cx="2682875" cy="1376"/>
            </a:xfrm>
            <a:prstGeom prst="line">
              <a:avLst/>
            </a:prstGeom>
            <a:noFill/>
            <a:ln w="28440">
              <a:solidFill>
                <a:srgbClr val="0055A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857249" y="4120179"/>
              <a:ext cx="4572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 smtClean="0">
                  <a:solidFill>
                    <a:srgbClr val="0055A2"/>
                  </a:solidFill>
                  <a:latin typeface="SJSU Spartan Light" pitchFamily="2" charset="0"/>
                </a:rPr>
                <a:t>c</a:t>
              </a:r>
              <a:r>
                <a:rPr lang="en-US" altLang="en-US" sz="2000" baseline="-25000" dirty="0" smtClean="0">
                  <a:solidFill>
                    <a:srgbClr val="0055A2"/>
                  </a:solidFill>
                  <a:latin typeface="SJSU Spartan Light" pitchFamily="2" charset="0"/>
                </a:rPr>
                <a:t>2</a:t>
              </a:r>
              <a:endParaRPr lang="en-US" altLang="en-US" sz="2000" baseline="-25000" dirty="0">
                <a:solidFill>
                  <a:srgbClr val="0055A2"/>
                </a:solidFill>
                <a:latin typeface="SJSU Spartan Light" pitchFamily="2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83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“Experience Curve” is made up of economies of scale and learning effects </a:t>
            </a:r>
          </a:p>
          <a:p>
            <a:r>
              <a:rPr lang="en-US" dirty="0"/>
              <a:t>Economies of scale anyone can achieve</a:t>
            </a:r>
          </a:p>
          <a:p>
            <a:r>
              <a:rPr lang="en-US" dirty="0"/>
              <a:t>Competitors may struggle to match your cumulative volume even if they can get the same market share</a:t>
            </a:r>
          </a:p>
          <a:p>
            <a:r>
              <a:rPr lang="en-US" dirty="0"/>
              <a:t>Learning is an important source of first mover advantage</a:t>
            </a:r>
          </a:p>
          <a:p>
            <a:r>
              <a:rPr lang="en-US" dirty="0"/>
              <a:t>Knowledge is often ‘sticky’ and leaning is hard to replicate / imitate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0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Creating value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Reducing </a:t>
            </a:r>
            <a:r>
              <a:rPr lang="en-US" dirty="0" smtClean="0"/>
              <a:t>Costs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Does quality cost money?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Experience, scale and learning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28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132012" y="0"/>
            <a:ext cx="7011988" cy="727816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The story so far…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52499"/>
            <a:ext cx="7772400" cy="4657725"/>
          </a:xfrm>
          <a:ln/>
        </p:spPr>
        <p:txBody>
          <a:bodyPr>
            <a:normAutofit/>
          </a:bodyPr>
          <a:lstStyle/>
          <a:p>
            <a:pPr marL="336550" indent="-336550">
              <a:lnSpc>
                <a:spcPts val="3325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800" dirty="0"/>
              <a:t>Why is a firm making money?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It’s the industry (Porter 5 forces external analysis)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Implications for managers</a:t>
            </a:r>
          </a:p>
          <a:p>
            <a:pPr lvl="3">
              <a:lnSpc>
                <a:spcPct val="12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Signaling strategies, tacit collusion, differentiation, brand, market segmentation, innovation, demand (re-)creation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It’s the firm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Implications for managers</a:t>
            </a:r>
          </a:p>
          <a:p>
            <a:pPr lvl="3">
              <a:lnSpc>
                <a:spcPct val="12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Create competencies that are valuable, rare, non-substitutable and inimitable… 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48902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523875"/>
          </a:xfrm>
        </p:spPr>
        <p:txBody>
          <a:bodyPr/>
          <a:lstStyle/>
          <a:p>
            <a:pPr algn="ctr"/>
            <a:r>
              <a:rPr lang="en-US" dirty="0" smtClean="0"/>
              <a:t>Creating value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85874" y="3319463"/>
            <a:ext cx="6953251" cy="609600"/>
            <a:chOff x="1285874" y="2876550"/>
            <a:chExt cx="6953251" cy="609600"/>
          </a:xfrm>
        </p:grpSpPr>
        <p:sp>
          <p:nvSpPr>
            <p:cNvPr id="5" name="Rectangle 4"/>
            <p:cNvSpPr/>
            <p:nvPr/>
          </p:nvSpPr>
          <p:spPr>
            <a:xfrm>
              <a:off x="1285874" y="2876550"/>
              <a:ext cx="1552575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Quality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50" y="2876550"/>
              <a:ext cx="1552575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Innovation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86212" y="1619250"/>
            <a:ext cx="1552575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value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86212" y="5029200"/>
            <a:ext cx="1552575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costs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38449" y="2228850"/>
            <a:ext cx="962026" cy="9477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724524" y="2228850"/>
            <a:ext cx="962026" cy="9477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2233" y="2400982"/>
            <a:ext cx="2089033" cy="646331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 more things </a:t>
            </a:r>
          </a:p>
          <a:p>
            <a:r>
              <a:rPr lang="en-US" dirty="0" smtClean="0"/>
              <a:t>customers want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2268" y="2400983"/>
            <a:ext cx="3023585" cy="646331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 the things customers </a:t>
            </a:r>
          </a:p>
          <a:p>
            <a:r>
              <a:rPr lang="en-US" dirty="0" smtClean="0"/>
              <a:t>want better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69406" y="2857501"/>
            <a:ext cx="409575" cy="1914524"/>
            <a:chOff x="4167187" y="2857501"/>
            <a:chExt cx="409575" cy="160496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167187" y="2857501"/>
              <a:ext cx="4095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71974" y="2857501"/>
              <a:ext cx="0" cy="16049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190674" y="248816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576762" y="2857501"/>
            <a:ext cx="0" cy="4619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781548" y="3436145"/>
            <a:ext cx="409575" cy="1335880"/>
            <a:chOff x="4167187" y="2857501"/>
            <a:chExt cx="409575" cy="160496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167187" y="2857501"/>
              <a:ext cx="4095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71974" y="2857501"/>
              <a:ext cx="0" cy="16049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813096" y="306681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10184" y="4105275"/>
            <a:ext cx="409575" cy="673894"/>
            <a:chOff x="4167187" y="2857501"/>
            <a:chExt cx="409575" cy="160496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167187" y="2857501"/>
              <a:ext cx="4095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71974" y="2857501"/>
              <a:ext cx="0" cy="16049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345693" y="3733324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191123" y="3456028"/>
            <a:ext cx="0" cy="4619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40627" y="3595212"/>
            <a:ext cx="25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69406" y="3319463"/>
            <a:ext cx="40957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81548" y="3964544"/>
            <a:ext cx="40957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7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 smtClean="0"/>
              <a:t>Creating Value</a:t>
            </a:r>
            <a:endParaRPr lang="en-US" altLang="en-US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7199" y="1524001"/>
            <a:ext cx="4229101" cy="3971924"/>
          </a:xfrm>
          <a:ln/>
        </p:spPr>
        <p:txBody>
          <a:bodyPr>
            <a:normAutofit fontScale="85000" lnSpcReduction="20000"/>
          </a:bodyPr>
          <a:lstStyle/>
          <a:p>
            <a:pPr marL="336550" indent="-336550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Manufacturing/Production </a:t>
            </a:r>
          </a:p>
          <a:p>
            <a:pPr marL="736600" lvl="1" indent="-279400">
              <a:lnSpc>
                <a:spcPct val="12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Raise quality -&gt; increase in value</a:t>
            </a:r>
          </a:p>
          <a:p>
            <a:pPr marL="336550" indent="-336550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Sales and Marketing</a:t>
            </a:r>
          </a:p>
          <a:p>
            <a:pPr marL="736600" lvl="1" indent="-279400">
              <a:lnSpc>
                <a:spcPct val="12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Market segmentation</a:t>
            </a:r>
          </a:p>
          <a:p>
            <a:pPr marL="736600" lvl="1" indent="-279400">
              <a:lnSpc>
                <a:spcPct val="12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Tailor </a:t>
            </a:r>
            <a:r>
              <a:rPr lang="en-US" altLang="en-US" sz="2000" dirty="0" smtClean="0"/>
              <a:t>new product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segment needs</a:t>
            </a:r>
            <a:endParaRPr lang="en-US" altLang="en-US" sz="2000" dirty="0"/>
          </a:p>
          <a:p>
            <a:pPr marL="336550" indent="-336550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Customer Service</a:t>
            </a:r>
          </a:p>
          <a:p>
            <a:pPr marL="736600" lvl="1" indent="-279400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The product’s success (and the company reputation) depend on quality of </a:t>
            </a:r>
            <a:r>
              <a:rPr lang="en-US" altLang="en-US" sz="2000"/>
              <a:t>the </a:t>
            </a:r>
            <a:r>
              <a:rPr lang="en-US" altLang="en-US" sz="2000" smtClean="0"/>
              <a:t>support as </a:t>
            </a:r>
            <a:r>
              <a:rPr lang="en-US" altLang="en-US" sz="2000" dirty="0"/>
              <a:t>well as that of the product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8675" y="1519238"/>
            <a:ext cx="4530005" cy="4043362"/>
          </a:xfrm>
          <a:ln/>
        </p:spPr>
        <p:txBody>
          <a:bodyPr>
            <a:normAutofit fontScale="85000" lnSpcReduction="20000"/>
          </a:bodyPr>
          <a:lstStyle/>
          <a:p>
            <a:pPr marL="336550" indent="-336550">
              <a:lnSpc>
                <a:spcPct val="12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800" dirty="0"/>
              <a:t>HR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Training 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E.g. Call </a:t>
            </a:r>
            <a:r>
              <a:rPr lang="en-US" altLang="en-US" sz="2000" dirty="0" smtClean="0"/>
              <a:t>center </a:t>
            </a:r>
            <a:r>
              <a:rPr lang="en-US" altLang="en-US" sz="2000" dirty="0"/>
              <a:t>staff</a:t>
            </a:r>
          </a:p>
          <a:p>
            <a:pPr marL="336550" indent="-336550">
              <a:lnSpc>
                <a:spcPct val="120000"/>
              </a:lnSpc>
              <a:spcBef>
                <a:spcPts val="7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800" dirty="0"/>
              <a:t>IT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CAD/CAM 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Increase product variety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Better able to </a:t>
            </a:r>
            <a:r>
              <a:rPr lang="en-US" altLang="en-US" sz="2000" dirty="0" smtClean="0"/>
              <a:t>meet specific  </a:t>
            </a:r>
            <a:r>
              <a:rPr lang="en-US" altLang="en-US" sz="2000" dirty="0"/>
              <a:t>segment needs</a:t>
            </a:r>
          </a:p>
          <a:p>
            <a:pPr marL="736600" lvl="1" indent="-279400">
              <a:lnSpc>
                <a:spcPct val="120000"/>
              </a:lnSpc>
              <a:spcBef>
                <a:spcPts val="6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Customer support </a:t>
            </a:r>
          </a:p>
          <a:p>
            <a:pPr lvl="2">
              <a:lnSpc>
                <a:spcPct val="120000"/>
              </a:lnSpc>
              <a:spcBef>
                <a:spcPts val="5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Customer relationship management software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820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 smtClean="0"/>
              <a:t>Creating Value</a:t>
            </a:r>
            <a:endParaRPr lang="en-US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5247026" cy="37853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Sales and </a:t>
            </a:r>
            <a:r>
              <a:rPr lang="en-US" dirty="0" smtClean="0"/>
              <a:t>Marketing (and R&amp;D)</a:t>
            </a:r>
            <a:endParaRPr lang="en-US" dirty="0"/>
          </a:p>
          <a:p>
            <a:pPr lvl="1"/>
            <a:r>
              <a:rPr lang="en-US" dirty="0"/>
              <a:t>Create products for high margin segments</a:t>
            </a:r>
          </a:p>
          <a:p>
            <a:pPr lvl="1"/>
            <a:r>
              <a:rPr lang="en-US" dirty="0"/>
              <a:t>Raise awareness and build brand </a:t>
            </a:r>
            <a:r>
              <a:rPr lang="en-US" dirty="0" smtClean="0"/>
              <a:t>(advertising)</a:t>
            </a:r>
            <a:endParaRPr lang="en-US" dirty="0"/>
          </a:p>
          <a:p>
            <a:pPr lvl="1"/>
            <a:r>
              <a:rPr lang="en-US" dirty="0"/>
              <a:t>Innovate (R&amp;D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Raise commission and </a:t>
            </a:r>
            <a:r>
              <a:rPr lang="en-US" dirty="0" smtClean="0"/>
              <a:t>salaries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04226" y="1719809"/>
            <a:ext cx="3134974" cy="3154322"/>
            <a:chOff x="5706846" y="1167884"/>
            <a:chExt cx="3134974" cy="3154322"/>
          </a:xfrm>
        </p:grpSpPr>
        <p:sp>
          <p:nvSpPr>
            <p:cNvPr id="12" name="TextBox 11"/>
            <p:cNvSpPr txBox="1"/>
            <p:nvPr/>
          </p:nvSpPr>
          <p:spPr>
            <a:xfrm>
              <a:off x="6673687" y="1167884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Features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8142429" y="2601396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Quality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706846" y="1843623"/>
              <a:ext cx="317716" cy="1884878"/>
              <a:chOff x="8477250" y="1866900"/>
              <a:chExt cx="317716" cy="188487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477250" y="1866900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77250" y="2601396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477250" y="3382446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296966" y="3952874"/>
              <a:ext cx="1929566" cy="369332"/>
              <a:chOff x="6296966" y="3952874"/>
              <a:chExt cx="1929566" cy="36933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908816" y="3952874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90314" y="3952874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296966" y="3952874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050394" y="1572161"/>
              <a:ext cx="2417654" cy="2318799"/>
              <a:chOff x="6050394" y="1572161"/>
              <a:chExt cx="2417654" cy="2318799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6050394" y="1572161"/>
                <a:ext cx="809625" cy="771524"/>
              </a:xfrm>
              <a:prstGeom prst="rect">
                <a:avLst/>
              </a:prstGeom>
              <a:solidFill>
                <a:srgbClr val="FF003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56790" y="1572161"/>
                <a:ext cx="809625" cy="771524"/>
              </a:xfrm>
              <a:prstGeom prst="rect">
                <a:avLst/>
              </a:prstGeom>
              <a:solidFill>
                <a:srgbClr val="FF009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658423" y="1572161"/>
                <a:ext cx="809625" cy="771524"/>
              </a:xfrm>
              <a:prstGeom prst="rect">
                <a:avLst/>
              </a:prstGeom>
              <a:solidFill>
                <a:srgbClr val="FF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050394" y="2345798"/>
                <a:ext cx="809625" cy="771524"/>
              </a:xfrm>
              <a:prstGeom prst="rect">
                <a:avLst/>
              </a:prstGeom>
              <a:solidFill>
                <a:srgbClr val="9B003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856790" y="2345798"/>
                <a:ext cx="809625" cy="771524"/>
              </a:xfrm>
              <a:prstGeom prst="rect">
                <a:avLst/>
              </a:prstGeom>
              <a:solidFill>
                <a:srgbClr val="9B009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658423" y="2345798"/>
                <a:ext cx="809625" cy="771524"/>
              </a:xfrm>
              <a:prstGeom prst="rect">
                <a:avLst/>
              </a:prstGeom>
              <a:solidFill>
                <a:srgbClr val="9B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050394" y="3119436"/>
                <a:ext cx="809625" cy="771524"/>
              </a:xfrm>
              <a:prstGeom prst="rect">
                <a:avLst/>
              </a:prstGeom>
              <a:solidFill>
                <a:srgbClr val="370037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856790" y="3119436"/>
                <a:ext cx="809625" cy="771524"/>
              </a:xfrm>
              <a:prstGeom prst="rect">
                <a:avLst/>
              </a:prstGeom>
              <a:solidFill>
                <a:srgbClr val="37009B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658423" y="3119436"/>
                <a:ext cx="809625" cy="771524"/>
              </a:xfrm>
              <a:prstGeom prst="rect">
                <a:avLst/>
              </a:prstGeom>
              <a:solidFill>
                <a:srgbClr val="37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ight Arrow 61"/>
            <p:cNvSpPr/>
            <p:nvPr/>
          </p:nvSpPr>
          <p:spPr>
            <a:xfrm rot="19032981">
              <a:off x="5955367" y="2550585"/>
              <a:ext cx="2612470" cy="42439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Higher Value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153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Reducing costs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85874" y="3319463"/>
            <a:ext cx="6953251" cy="609600"/>
            <a:chOff x="1285874" y="2876550"/>
            <a:chExt cx="6953251" cy="609600"/>
          </a:xfrm>
        </p:grpSpPr>
        <p:sp>
          <p:nvSpPr>
            <p:cNvPr id="5" name="Rectangle 4"/>
            <p:cNvSpPr/>
            <p:nvPr/>
          </p:nvSpPr>
          <p:spPr>
            <a:xfrm>
              <a:off x="1285874" y="2876550"/>
              <a:ext cx="1552575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Quality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86550" y="2876550"/>
              <a:ext cx="1552575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Innovation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86212" y="1619250"/>
            <a:ext cx="1552575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Higher value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6212" y="5019675"/>
            <a:ext cx="1552575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</a:t>
            </a:r>
          </a:p>
          <a:p>
            <a:pPr algn="ctr"/>
            <a:r>
              <a:rPr lang="en-US" dirty="0" smtClean="0"/>
              <a:t>costs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38449" y="4071937"/>
            <a:ext cx="962026" cy="9477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24524" y="4071937"/>
            <a:ext cx="962026" cy="9477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21745" y="4155965"/>
            <a:ext cx="3055645" cy="646331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Design better production</a:t>
            </a:r>
          </a:p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42921" y="4342089"/>
            <a:ext cx="1786066" cy="369332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Reduce waste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4161" y="295013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6583" y="352877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10184" y="4442221"/>
            <a:ext cx="409575" cy="336947"/>
            <a:chOff x="4167187" y="2857501"/>
            <a:chExt cx="409575" cy="160496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167187" y="2857501"/>
              <a:ext cx="4095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71974" y="2857501"/>
              <a:ext cx="0" cy="16049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345693" y="3733324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743572" y="4105275"/>
            <a:ext cx="0" cy="36823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171624" y="3319463"/>
            <a:ext cx="409575" cy="1459706"/>
            <a:chOff x="4167187" y="2857501"/>
            <a:chExt cx="409575" cy="160496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167187" y="2857501"/>
              <a:ext cx="4095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71974" y="2857501"/>
              <a:ext cx="0" cy="16049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74996" y="3964544"/>
            <a:ext cx="409575" cy="827364"/>
            <a:chOff x="4167187" y="2857501"/>
            <a:chExt cx="409575" cy="160496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167187" y="2857501"/>
              <a:ext cx="4095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371974" y="2857501"/>
              <a:ext cx="0" cy="16049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>
            <a:off x="5310182" y="4105275"/>
            <a:ext cx="409575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14971" y="4126349"/>
            <a:ext cx="0" cy="315872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91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Reducing costs</a:t>
            </a:r>
            <a:endParaRPr lang="en-US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4248150" cy="4124324"/>
          </a:xfrm>
          <a:ln/>
        </p:spPr>
        <p:txBody>
          <a:bodyPr>
            <a:normAutofit fontScale="92500" lnSpcReduction="20000"/>
          </a:bodyPr>
          <a:lstStyle/>
          <a:p>
            <a:pPr marL="336550" indent="-33655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Manufacturing/Production 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Economies of scale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600" dirty="0"/>
              <a:t>Spreading of fixed costs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600" dirty="0"/>
              <a:t>Specialization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Learning effects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600" dirty="0"/>
              <a:t>More applicable to complex operations</a:t>
            </a:r>
          </a:p>
          <a:p>
            <a:pPr marL="336550" indent="-33655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Purchasing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JIT (less inventory)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Supplier relationships</a:t>
            </a:r>
          </a:p>
          <a:p>
            <a:pPr marL="336550" indent="-33655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Marketing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Reputation, word of mouth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Penetration</a:t>
            </a:r>
          </a:p>
          <a:p>
            <a:pPr marL="736600" lvl="1" indent="-279400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Defection rates</a:t>
            </a:r>
          </a:p>
          <a:p>
            <a:pPr marL="336550" indent="-336550">
              <a:lnSpc>
                <a:spcPct val="11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altLang="en-US" sz="1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33975" y="1501775"/>
            <a:ext cx="3810000" cy="4165600"/>
          </a:xfrm>
          <a:ln/>
        </p:spPr>
        <p:txBody>
          <a:bodyPr>
            <a:normAutofit fontScale="92500" lnSpcReduction="20000"/>
          </a:bodyPr>
          <a:lstStyle/>
          <a:p>
            <a:pPr marL="336550" indent="-336550">
              <a:lnSpc>
                <a:spcPct val="110000"/>
              </a:lnSpc>
              <a:spcBef>
                <a:spcPts val="6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HR</a:t>
            </a:r>
          </a:p>
          <a:p>
            <a:pPr marL="736600" lvl="1" indent="-27940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Training</a:t>
            </a:r>
          </a:p>
          <a:p>
            <a:pPr marL="736600" lvl="1" indent="-27940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Self managing teams</a:t>
            </a:r>
          </a:p>
          <a:p>
            <a:pPr marL="736600" lvl="1" indent="-27940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Incentives</a:t>
            </a:r>
          </a:p>
          <a:p>
            <a:pPr marL="336550" indent="-336550">
              <a:lnSpc>
                <a:spcPct val="110000"/>
              </a:lnSpc>
              <a:spcBef>
                <a:spcPts val="600"/>
              </a:spcBef>
              <a:buClr>
                <a:srgbClr val="0072D1"/>
              </a:buClr>
              <a:buSzPct val="75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400" dirty="0"/>
              <a:t>IT</a:t>
            </a:r>
          </a:p>
          <a:p>
            <a:pPr marL="736600" lvl="1" indent="-27940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EDI </a:t>
            </a:r>
          </a:p>
          <a:p>
            <a:pPr lvl="2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JIT, data entry</a:t>
            </a:r>
          </a:p>
          <a:p>
            <a:pPr marL="736600" lvl="1" indent="-279400">
              <a:lnSpc>
                <a:spcPct val="110000"/>
              </a:lnSpc>
              <a:spcBef>
                <a:spcPts val="500"/>
              </a:spcBef>
              <a:buClr>
                <a:srgbClr val="0072D1"/>
              </a:buClr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dirty="0"/>
              <a:t>Customer support </a:t>
            </a:r>
          </a:p>
          <a:p>
            <a:pPr lvl="2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(e.g. FAQs, expert systems for problem diagnostics</a:t>
            </a:r>
          </a:p>
          <a:p>
            <a:pPr lvl="2">
              <a:lnSpc>
                <a:spcPct val="110000"/>
              </a:lnSpc>
              <a:spcBef>
                <a:spcPts val="450"/>
              </a:spcBef>
              <a:buClr>
                <a:srgbClr val="0072D1"/>
              </a:buClr>
              <a:buSzPct val="50000"/>
              <a:buFont typeface="Arial" panose="020B0604020202020204" pitchFamily="34" charset="0"/>
              <a:buChar char="►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1800" dirty="0"/>
              <a:t>Call </a:t>
            </a:r>
            <a:r>
              <a:rPr lang="en-US" altLang="en-US" sz="1800" dirty="0" smtClean="0"/>
              <a:t>center </a:t>
            </a:r>
            <a:r>
              <a:rPr lang="en-US" altLang="en-US" sz="1800" dirty="0"/>
              <a:t>management </a:t>
            </a:r>
          </a:p>
          <a:p>
            <a:pPr marL="336550" indent="-336550">
              <a:lnSpc>
                <a:spcPct val="11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endParaRPr lang="en-US" alt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43150" y="90873"/>
            <a:ext cx="6072145" cy="461665"/>
            <a:chOff x="2343150" y="90873"/>
            <a:chExt cx="6072145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981450" y="183206"/>
              <a:ext cx="1265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Reducing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3150" y="183206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Creating value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0225" y="183206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Quality and cost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90873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Scale and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Learning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77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SU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new</Template>
  <TotalTime>773</TotalTime>
  <Words>1041</Words>
  <Application>Microsoft Office PowerPoint</Application>
  <PresentationFormat>Custom</PresentationFormat>
  <Paragraphs>301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SJSU new</vt:lpstr>
      <vt:lpstr>PowerPoint Presentation</vt:lpstr>
      <vt:lpstr>Routes to High Profits, economies of Scale and Learning</vt:lpstr>
      <vt:lpstr>Agenda</vt:lpstr>
      <vt:lpstr>The story so far…</vt:lpstr>
      <vt:lpstr>Creating value</vt:lpstr>
      <vt:lpstr>Creating Value</vt:lpstr>
      <vt:lpstr>Creating Value</vt:lpstr>
      <vt:lpstr>Reducing costs</vt:lpstr>
      <vt:lpstr>Reducing costs</vt:lpstr>
      <vt:lpstr>Reducing costs</vt:lpstr>
      <vt:lpstr>Does quality cost money?</vt:lpstr>
      <vt:lpstr>Six sigma () quality</vt:lpstr>
      <vt:lpstr>Inside an Oreck vacuum cleaner</vt:lpstr>
      <vt:lpstr>Inside an Oreck vacuum cleaner</vt:lpstr>
      <vt:lpstr>Reducing cost through quality</vt:lpstr>
      <vt:lpstr>Summary</vt:lpstr>
      <vt:lpstr>The Experience Curve</vt:lpstr>
      <vt:lpstr>The Experience Curve</vt:lpstr>
      <vt:lpstr>Economies of Scale</vt:lpstr>
      <vt:lpstr>Learning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42</cp:revision>
  <dcterms:created xsi:type="dcterms:W3CDTF">2018-01-08T05:54:43Z</dcterms:created>
  <dcterms:modified xsi:type="dcterms:W3CDTF">2018-01-08T19:03:05Z</dcterms:modified>
</cp:coreProperties>
</file>